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163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2B1A362-16BC-40F4-B48B-F57E7129A5EC}" type="datetimeFigureOut">
              <a:rPr lang="he-IL" smtClean="0"/>
              <a:t>י"ב/טבת/תשע"ה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1A1D46D-98B1-4823-B942-EF717416160D}" type="slidenum">
              <a:rPr lang="he-IL" smtClean="0"/>
              <a:t>‹#›</a:t>
            </a:fld>
            <a:endParaRPr lang="he-IL"/>
          </a:p>
        </p:txBody>
      </p:sp>
    </p:spTree>
    <p:extLst>
      <p:ext uri="{BB962C8B-B14F-4D97-AF65-F5344CB8AC3E}">
        <p14:creationId xmlns:p14="http://schemas.microsoft.com/office/powerpoint/2010/main" val="358684673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91A1D46D-98B1-4823-B942-EF717416160D}" type="slidenum">
              <a:rPr lang="he-IL" smtClean="0"/>
              <a:t>1</a:t>
            </a:fld>
            <a:endParaRPr lang="he-IL"/>
          </a:p>
        </p:txBody>
      </p:sp>
    </p:spTree>
    <p:extLst>
      <p:ext uri="{BB962C8B-B14F-4D97-AF65-F5344CB8AC3E}">
        <p14:creationId xmlns:p14="http://schemas.microsoft.com/office/powerpoint/2010/main" val="3075959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91A1D46D-98B1-4823-B942-EF717416160D}" type="slidenum">
              <a:rPr lang="he-IL" smtClean="0"/>
              <a:t>7</a:t>
            </a:fld>
            <a:endParaRPr lang="he-IL"/>
          </a:p>
        </p:txBody>
      </p:sp>
    </p:spTree>
    <p:extLst>
      <p:ext uri="{BB962C8B-B14F-4D97-AF65-F5344CB8AC3E}">
        <p14:creationId xmlns:p14="http://schemas.microsoft.com/office/powerpoint/2010/main" val="649349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3">
        <a:schemeClr val="bg1"/>
      </p:bgRef>
    </p:bg>
    <p:spTree>
      <p:nvGrpSpPr>
        <p:cNvPr id="1" name=""/>
        <p:cNvGrpSpPr/>
        <p:nvPr/>
      </p:nvGrpSpPr>
      <p:grpSpPr>
        <a:xfrm>
          <a:off x="0" y="0"/>
          <a:ext cx="0" cy="0"/>
          <a:chOff x="0" y="0"/>
          <a:chExt cx="0" cy="0"/>
        </a:xfrm>
      </p:grpSpPr>
      <p:sp>
        <p:nvSpPr>
          <p:cNvPr id="12" name="מלבן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מלבן מעוגל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כותרת משנה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p:txBody>
          <a:bodyPr/>
          <a:lstStyle/>
          <a:p>
            <a:fld id="{3403B300-3710-4B66-B612-888CB4C645A6}" type="datetime8">
              <a:rPr lang="he-IL" smtClean="0"/>
              <a:t>03 ינואר 15</a:t>
            </a:fld>
            <a:endParaRPr lang="he-IL"/>
          </a:p>
        </p:txBody>
      </p:sp>
      <p:sp>
        <p:nvSpPr>
          <p:cNvPr id="17" name="מציין מיקום של כותרת תחתונה 16"/>
          <p:cNvSpPr>
            <a:spLocks noGrp="1"/>
          </p:cNvSpPr>
          <p:nvPr>
            <p:ph type="ftr" sz="quarter" idx="11"/>
          </p:nvPr>
        </p:nvSpPr>
        <p:spPr/>
        <p:txBody>
          <a:bodyPr/>
          <a:lstStyle/>
          <a:p>
            <a:r>
              <a:rPr lang="he-IL" smtClean="0"/>
              <a:t>העמותה לגיימינג תחרותי בישראל</a:t>
            </a:r>
            <a:endParaRPr lang="he-IL"/>
          </a:p>
        </p:txBody>
      </p:sp>
      <p:sp>
        <p:nvSpPr>
          <p:cNvPr id="29" name="מציין מיקום של מספר שקופית 28"/>
          <p:cNvSpPr>
            <a:spLocks noGrp="1"/>
          </p:cNvSpPr>
          <p:nvPr>
            <p:ph type="sldNum" sz="quarter" idx="12"/>
          </p:nvPr>
        </p:nvSpPr>
        <p:spPr/>
        <p:txBody>
          <a:bodyPr lIns="0" tIns="0" rIns="0" bIns="0">
            <a:noAutofit/>
          </a:bodyPr>
          <a:lstStyle>
            <a:lvl1pPr>
              <a:defRPr sz="1400">
                <a:solidFill>
                  <a:srgbClr val="FFFFFF"/>
                </a:solidFill>
              </a:defRPr>
            </a:lvl1pPr>
          </a:lstStyle>
          <a:p>
            <a:fld id="{996AAAC7-4067-46A1-8BBB-934365973601}" type="slidenum">
              <a:rPr lang="he-IL" smtClean="0"/>
              <a:t>‹#›</a:t>
            </a:fld>
            <a:endParaRPr lang="he-IL"/>
          </a:p>
        </p:txBody>
      </p:sp>
      <p:sp>
        <p:nvSpPr>
          <p:cNvPr id="7" name="מלבן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מלבן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לבן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כותרת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he-IL" smtClean="0"/>
              <a:t>לחץ כדי לערוך סגנון כותרת של תבנית בסיס</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D6645C27-4B76-4225-92D8-8301B236D5E6}" type="datetime8">
              <a:rPr lang="he-IL" smtClean="0"/>
              <a:t>03 ינואר 15</a:t>
            </a:fld>
            <a:endParaRPr lang="he-IL"/>
          </a:p>
        </p:txBody>
      </p:sp>
      <p:sp>
        <p:nvSpPr>
          <p:cNvPr id="5" name="מציין מיקום של כותרת תחתונה 4"/>
          <p:cNvSpPr>
            <a:spLocks noGrp="1"/>
          </p:cNvSpPr>
          <p:nvPr>
            <p:ph type="ftr" sz="quarter" idx="11"/>
          </p:nvPr>
        </p:nvSpPr>
        <p:spPr/>
        <p:txBody>
          <a:bodyPr/>
          <a:lstStyle/>
          <a:p>
            <a:r>
              <a:rPr lang="he-IL" smtClean="0"/>
              <a:t>העמותה לגיימינג תחרותי בישראל</a:t>
            </a:r>
            <a:endParaRPr lang="he-IL"/>
          </a:p>
        </p:txBody>
      </p:sp>
      <p:sp>
        <p:nvSpPr>
          <p:cNvPr id="6" name="מציין מיקום של מספר שקופית 5"/>
          <p:cNvSpPr>
            <a:spLocks noGrp="1"/>
          </p:cNvSpPr>
          <p:nvPr>
            <p:ph type="sldNum" sz="quarter" idx="12"/>
          </p:nvPr>
        </p:nvSpPr>
        <p:spPr/>
        <p:txBody>
          <a:bodyPr/>
          <a:lstStyle/>
          <a:p>
            <a:fld id="{996AAAC7-4067-46A1-8BBB-934365973601}"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41"/>
            <a:ext cx="201168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914400" y="274640"/>
            <a:ext cx="55626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7844FB63-CECD-4F66-93BC-9CE16B52CFB6}" type="datetime8">
              <a:rPr lang="he-IL" smtClean="0"/>
              <a:t>03 ינואר 15</a:t>
            </a:fld>
            <a:endParaRPr lang="he-IL"/>
          </a:p>
        </p:txBody>
      </p:sp>
      <p:sp>
        <p:nvSpPr>
          <p:cNvPr id="5" name="מציין מיקום של כותרת תחתונה 4"/>
          <p:cNvSpPr>
            <a:spLocks noGrp="1"/>
          </p:cNvSpPr>
          <p:nvPr>
            <p:ph type="ftr" sz="quarter" idx="11"/>
          </p:nvPr>
        </p:nvSpPr>
        <p:spPr/>
        <p:txBody>
          <a:bodyPr/>
          <a:lstStyle/>
          <a:p>
            <a:r>
              <a:rPr lang="he-IL" smtClean="0"/>
              <a:t>העמותה לגיימינג תחרותי בישראל</a:t>
            </a:r>
            <a:endParaRPr lang="he-IL"/>
          </a:p>
        </p:txBody>
      </p:sp>
      <p:sp>
        <p:nvSpPr>
          <p:cNvPr id="6" name="מציין מיקום של מספר שקופית 5"/>
          <p:cNvSpPr>
            <a:spLocks noGrp="1"/>
          </p:cNvSpPr>
          <p:nvPr>
            <p:ph type="sldNum" sz="quarter" idx="12"/>
          </p:nvPr>
        </p:nvSpPr>
        <p:spPr/>
        <p:txBody>
          <a:bodyPr/>
          <a:lstStyle/>
          <a:p>
            <a:fld id="{996AAAC7-4067-46A1-8BBB-934365973601}"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4" name="מציין מיקום של תאריך 3"/>
          <p:cNvSpPr>
            <a:spLocks noGrp="1"/>
          </p:cNvSpPr>
          <p:nvPr>
            <p:ph type="dt" sz="half" idx="10"/>
          </p:nvPr>
        </p:nvSpPr>
        <p:spPr/>
        <p:txBody>
          <a:bodyPr/>
          <a:lstStyle/>
          <a:p>
            <a:fld id="{E091A988-AAD5-4E14-BEC3-055C1C84734F}" type="datetime8">
              <a:rPr lang="he-IL" smtClean="0"/>
              <a:t>03 ינואר 15</a:t>
            </a:fld>
            <a:endParaRPr lang="he-IL"/>
          </a:p>
        </p:txBody>
      </p:sp>
      <p:sp>
        <p:nvSpPr>
          <p:cNvPr id="5" name="מציין מיקום של כותרת תחתונה 4"/>
          <p:cNvSpPr>
            <a:spLocks noGrp="1"/>
          </p:cNvSpPr>
          <p:nvPr>
            <p:ph type="ftr" sz="quarter" idx="11"/>
          </p:nvPr>
        </p:nvSpPr>
        <p:spPr/>
        <p:txBody>
          <a:bodyPr/>
          <a:lstStyle/>
          <a:p>
            <a:r>
              <a:rPr lang="he-IL" smtClean="0"/>
              <a:t>העמותה לגיימינג תחרותי בישראל</a:t>
            </a:r>
            <a:endParaRPr lang="he-IL"/>
          </a:p>
        </p:txBody>
      </p:sp>
      <p:sp>
        <p:nvSpPr>
          <p:cNvPr id="6" name="מציין מיקום של מספר שקופית 5"/>
          <p:cNvSpPr>
            <a:spLocks noGrp="1"/>
          </p:cNvSpPr>
          <p:nvPr>
            <p:ph type="sldNum" sz="quarter" idx="12"/>
          </p:nvPr>
        </p:nvSpPr>
        <p:spPr/>
        <p:txBody>
          <a:bodyPr/>
          <a:lstStyle/>
          <a:p>
            <a:fld id="{996AAAC7-4067-46A1-8BBB-934365973601}" type="slidenum">
              <a:rPr lang="he-IL" smtClean="0"/>
              <a:t>‹#›</a:t>
            </a:fld>
            <a:endParaRPr lang="he-IL"/>
          </a:p>
        </p:txBody>
      </p:sp>
      <p:sp>
        <p:nvSpPr>
          <p:cNvPr id="8" name="מציין מיקום תוכן 7"/>
          <p:cNvSpPr>
            <a:spLocks noGrp="1"/>
          </p:cNvSpPr>
          <p:nvPr>
            <p:ph sz="quarter" idx="1"/>
          </p:nvPr>
        </p:nvSpPr>
        <p:spPr>
          <a:xfrm>
            <a:off x="914400" y="1447800"/>
            <a:ext cx="7772400" cy="45720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3">
        <a:schemeClr val="bg1"/>
      </p:bgRef>
    </p:bg>
    <p:spTree>
      <p:nvGrpSpPr>
        <p:cNvPr id="1" name=""/>
        <p:cNvGrpSpPr/>
        <p:nvPr/>
      </p:nvGrpSpPr>
      <p:grpSpPr>
        <a:xfrm>
          <a:off x="0" y="0"/>
          <a:ext cx="0" cy="0"/>
          <a:chOff x="0" y="0"/>
          <a:chExt cx="0" cy="0"/>
        </a:xfrm>
      </p:grpSpPr>
      <p:sp>
        <p:nvSpPr>
          <p:cNvPr id="11" name="מלבן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מלבן מעוגל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a:xfrm>
            <a:off x="722313" y="952500"/>
            <a:ext cx="7772400" cy="1362075"/>
          </a:xfrm>
        </p:spPr>
        <p:txBody>
          <a:bodyPr anchor="b" anchorCtr="0"/>
          <a:lstStyle>
            <a:lvl1pPr algn="l">
              <a:buNone/>
              <a:defRPr sz="4000" b="0" cap="none"/>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4A2DDB0-0876-451E-9909-5FF6C8C96A9A}" type="datetime8">
              <a:rPr lang="he-IL" smtClean="0"/>
              <a:t>03 ינואר 15</a:t>
            </a:fld>
            <a:endParaRPr lang="he-IL"/>
          </a:p>
        </p:txBody>
      </p:sp>
      <p:sp>
        <p:nvSpPr>
          <p:cNvPr id="5" name="מציין מיקום של כותרת תחתונה 4"/>
          <p:cNvSpPr>
            <a:spLocks noGrp="1"/>
          </p:cNvSpPr>
          <p:nvPr>
            <p:ph type="ftr" sz="quarter" idx="11"/>
          </p:nvPr>
        </p:nvSpPr>
        <p:spPr>
          <a:xfrm>
            <a:off x="800100" y="6172200"/>
            <a:ext cx="4000500" cy="457200"/>
          </a:xfrm>
        </p:spPr>
        <p:txBody>
          <a:bodyPr/>
          <a:lstStyle/>
          <a:p>
            <a:r>
              <a:rPr lang="he-IL" smtClean="0"/>
              <a:t>העמותה לגיימינג תחרותי בישראל</a:t>
            </a:r>
            <a:endParaRPr lang="he-IL"/>
          </a:p>
        </p:txBody>
      </p:sp>
      <p:sp>
        <p:nvSpPr>
          <p:cNvPr id="7" name="מלבן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מלבן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מלבן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מציין מיקום של מספר שקופית 5"/>
          <p:cNvSpPr>
            <a:spLocks noGrp="1"/>
          </p:cNvSpPr>
          <p:nvPr>
            <p:ph type="sldNum" sz="quarter" idx="12"/>
          </p:nvPr>
        </p:nvSpPr>
        <p:spPr>
          <a:xfrm>
            <a:off x="146304" y="6208776"/>
            <a:ext cx="457200" cy="457200"/>
          </a:xfrm>
        </p:spPr>
        <p:txBody>
          <a:bodyPr/>
          <a:lstStyle/>
          <a:p>
            <a:fld id="{996AAAC7-4067-46A1-8BBB-934365973601}" type="slidenum">
              <a:rPr lang="he-IL" smtClean="0"/>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5" name="מציין מיקום של תאריך 4"/>
          <p:cNvSpPr>
            <a:spLocks noGrp="1"/>
          </p:cNvSpPr>
          <p:nvPr>
            <p:ph type="dt" sz="half" idx="10"/>
          </p:nvPr>
        </p:nvSpPr>
        <p:spPr/>
        <p:txBody>
          <a:bodyPr/>
          <a:lstStyle/>
          <a:p>
            <a:fld id="{257F1BBB-7189-41DE-A3E7-5EC5CA2DB192}" type="datetime8">
              <a:rPr lang="he-IL" smtClean="0"/>
              <a:t>03 ינואר 15</a:t>
            </a:fld>
            <a:endParaRPr lang="he-IL"/>
          </a:p>
        </p:txBody>
      </p:sp>
      <p:sp>
        <p:nvSpPr>
          <p:cNvPr id="6" name="מציין מיקום של כותרת תחתונה 5"/>
          <p:cNvSpPr>
            <a:spLocks noGrp="1"/>
          </p:cNvSpPr>
          <p:nvPr>
            <p:ph type="ftr" sz="quarter" idx="11"/>
          </p:nvPr>
        </p:nvSpPr>
        <p:spPr/>
        <p:txBody>
          <a:bodyPr/>
          <a:lstStyle/>
          <a:p>
            <a:r>
              <a:rPr lang="he-IL" smtClean="0"/>
              <a:t>העמותה לגיימינג תחרותי בישראל</a:t>
            </a:r>
            <a:endParaRPr lang="he-IL"/>
          </a:p>
        </p:txBody>
      </p:sp>
      <p:sp>
        <p:nvSpPr>
          <p:cNvPr id="7" name="מציין מיקום של מספר שקופית 6"/>
          <p:cNvSpPr>
            <a:spLocks noGrp="1"/>
          </p:cNvSpPr>
          <p:nvPr>
            <p:ph type="sldNum" sz="quarter" idx="12"/>
          </p:nvPr>
        </p:nvSpPr>
        <p:spPr/>
        <p:txBody>
          <a:bodyPr/>
          <a:lstStyle/>
          <a:p>
            <a:fld id="{996AAAC7-4067-46A1-8BBB-934365973601}" type="slidenum">
              <a:rPr lang="he-IL" smtClean="0"/>
              <a:t>‹#›</a:t>
            </a:fld>
            <a:endParaRPr lang="he-IL"/>
          </a:p>
        </p:txBody>
      </p:sp>
      <p:sp>
        <p:nvSpPr>
          <p:cNvPr id="9" name="מציין מיקום תוכן 8"/>
          <p:cNvSpPr>
            <a:spLocks noGrp="1"/>
          </p:cNvSpPr>
          <p:nvPr>
            <p:ph sz="quarter" idx="1"/>
          </p:nvPr>
        </p:nvSpPr>
        <p:spPr>
          <a:xfrm>
            <a:off x="914400" y="1447800"/>
            <a:ext cx="3749040" cy="45720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1" name="מציין מיקום תוכן 10"/>
          <p:cNvSpPr>
            <a:spLocks noGrp="1"/>
          </p:cNvSpPr>
          <p:nvPr>
            <p:ph sz="quarter" idx="2"/>
          </p:nvPr>
        </p:nvSpPr>
        <p:spPr>
          <a:xfrm>
            <a:off x="4933950" y="1447800"/>
            <a:ext cx="3749040" cy="45720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3050"/>
            <a:ext cx="7772400" cy="1143000"/>
          </a:xfrm>
        </p:spPr>
        <p:txBody>
          <a:bodyPr anchor="b" anchorCtr="0"/>
          <a:lstStyle>
            <a:lvl1pPr>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7" name="מציין מיקום של תאריך 6"/>
          <p:cNvSpPr>
            <a:spLocks noGrp="1"/>
          </p:cNvSpPr>
          <p:nvPr>
            <p:ph type="dt" sz="half" idx="10"/>
          </p:nvPr>
        </p:nvSpPr>
        <p:spPr/>
        <p:txBody>
          <a:bodyPr/>
          <a:lstStyle/>
          <a:p>
            <a:fld id="{1C80CD7E-3122-4213-87B5-22213B84634D}" type="datetime8">
              <a:rPr lang="he-IL" smtClean="0"/>
              <a:t>03 ינואר 15</a:t>
            </a:fld>
            <a:endParaRPr lang="he-IL"/>
          </a:p>
        </p:txBody>
      </p:sp>
      <p:sp>
        <p:nvSpPr>
          <p:cNvPr id="8" name="מציין מיקום של כותרת תחתונה 7"/>
          <p:cNvSpPr>
            <a:spLocks noGrp="1"/>
          </p:cNvSpPr>
          <p:nvPr>
            <p:ph type="ftr" sz="quarter" idx="11"/>
          </p:nvPr>
        </p:nvSpPr>
        <p:spPr/>
        <p:txBody>
          <a:bodyPr/>
          <a:lstStyle/>
          <a:p>
            <a:r>
              <a:rPr lang="he-IL" smtClean="0"/>
              <a:t>העמותה לגיימינג תחרותי בישראל</a:t>
            </a:r>
            <a:endParaRPr lang="he-IL"/>
          </a:p>
        </p:txBody>
      </p:sp>
      <p:sp>
        <p:nvSpPr>
          <p:cNvPr id="9" name="מציין מיקום של מספר שקופית 8"/>
          <p:cNvSpPr>
            <a:spLocks noGrp="1"/>
          </p:cNvSpPr>
          <p:nvPr>
            <p:ph type="sldNum" sz="quarter" idx="12"/>
          </p:nvPr>
        </p:nvSpPr>
        <p:spPr/>
        <p:txBody>
          <a:bodyPr/>
          <a:lstStyle/>
          <a:p>
            <a:fld id="{996AAAC7-4067-46A1-8BBB-934365973601}" type="slidenum">
              <a:rPr lang="he-IL" smtClean="0"/>
              <a:t>‹#›</a:t>
            </a:fld>
            <a:endParaRPr lang="he-IL"/>
          </a:p>
        </p:txBody>
      </p:sp>
      <p:sp>
        <p:nvSpPr>
          <p:cNvPr id="11" name="מציין מיקום תוכן 10"/>
          <p:cNvSpPr>
            <a:spLocks noGrp="1"/>
          </p:cNvSpPr>
          <p:nvPr>
            <p:ph sz="half" idx="2"/>
          </p:nvPr>
        </p:nvSpPr>
        <p:spPr>
          <a:xfrm>
            <a:off x="914400" y="2247900"/>
            <a:ext cx="3733800" cy="38862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half" idx="4"/>
          </p:nvPr>
        </p:nvSpPr>
        <p:spPr>
          <a:xfrm>
            <a:off x="4953000" y="2247900"/>
            <a:ext cx="3733800" cy="38862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0F305A00-F3B8-4B42-B16A-D073EEB4B2BC}" type="datetime8">
              <a:rPr lang="he-IL" smtClean="0"/>
              <a:t>03 ינואר 15</a:t>
            </a:fld>
            <a:endParaRPr lang="he-IL"/>
          </a:p>
        </p:txBody>
      </p:sp>
      <p:sp>
        <p:nvSpPr>
          <p:cNvPr id="4" name="מציין מיקום של כותרת תחתונה 3"/>
          <p:cNvSpPr>
            <a:spLocks noGrp="1"/>
          </p:cNvSpPr>
          <p:nvPr>
            <p:ph type="ftr" sz="quarter" idx="11"/>
          </p:nvPr>
        </p:nvSpPr>
        <p:spPr/>
        <p:txBody>
          <a:bodyPr/>
          <a:lstStyle/>
          <a:p>
            <a:r>
              <a:rPr lang="he-IL" smtClean="0"/>
              <a:t>העמותה לגיימינג תחרותי בישראל</a:t>
            </a:r>
            <a:endParaRPr lang="he-IL"/>
          </a:p>
        </p:txBody>
      </p:sp>
      <p:sp>
        <p:nvSpPr>
          <p:cNvPr id="5" name="מציין מיקום של מספר שקופית 4"/>
          <p:cNvSpPr>
            <a:spLocks noGrp="1"/>
          </p:cNvSpPr>
          <p:nvPr>
            <p:ph type="sldNum" sz="quarter" idx="12"/>
          </p:nvPr>
        </p:nvSpPr>
        <p:spPr/>
        <p:txBody>
          <a:bodyPr/>
          <a:lstStyle/>
          <a:p>
            <a:fld id="{996AAAC7-4067-46A1-8BBB-934365973601}"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BB0931F-51FC-446D-A029-F027FC5ED575}" type="datetime8">
              <a:rPr lang="he-IL" smtClean="0"/>
              <a:t>03 ינואר 15</a:t>
            </a:fld>
            <a:endParaRPr lang="he-IL"/>
          </a:p>
        </p:txBody>
      </p:sp>
      <p:sp>
        <p:nvSpPr>
          <p:cNvPr id="3" name="מציין מיקום של כותרת תחתונה 2"/>
          <p:cNvSpPr>
            <a:spLocks noGrp="1"/>
          </p:cNvSpPr>
          <p:nvPr>
            <p:ph type="ftr" sz="quarter" idx="11"/>
          </p:nvPr>
        </p:nvSpPr>
        <p:spPr/>
        <p:txBody>
          <a:bodyPr/>
          <a:lstStyle/>
          <a:p>
            <a:r>
              <a:rPr lang="he-IL" smtClean="0"/>
              <a:t>העמותה לגיימינג תחרותי בישראל</a:t>
            </a:r>
            <a:endParaRPr lang="he-IL"/>
          </a:p>
        </p:txBody>
      </p:sp>
      <p:sp>
        <p:nvSpPr>
          <p:cNvPr id="4" name="מציין מיקום של מספר שקופית 3"/>
          <p:cNvSpPr>
            <a:spLocks noGrp="1"/>
          </p:cNvSpPr>
          <p:nvPr>
            <p:ph type="sldNum" sz="quarter" idx="12"/>
          </p:nvPr>
        </p:nvSpPr>
        <p:spPr/>
        <p:txBody>
          <a:bodyPr/>
          <a:lstStyle/>
          <a:p>
            <a:fld id="{996AAAC7-4067-46A1-8BBB-934365973601}"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8" name="מלבן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מלבן מעוגל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a:xfrm>
            <a:off x="914400" y="273050"/>
            <a:ext cx="7772400" cy="1143000"/>
          </a:xfrm>
        </p:spPr>
        <p:txBody>
          <a:bodyPr anchor="b" anchorCtr="0"/>
          <a:lstStyle>
            <a:lvl1pPr algn="l">
              <a:buNone/>
              <a:defRPr sz="4000" b="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9C5EA050-41FA-4270-B5A6-8CCC584B5C73}" type="datetime8">
              <a:rPr lang="he-IL" smtClean="0"/>
              <a:t>03 ינואר 15</a:t>
            </a:fld>
            <a:endParaRPr lang="he-IL"/>
          </a:p>
        </p:txBody>
      </p:sp>
      <p:sp>
        <p:nvSpPr>
          <p:cNvPr id="6" name="מציין מיקום של כותרת תחתונה 5"/>
          <p:cNvSpPr>
            <a:spLocks noGrp="1"/>
          </p:cNvSpPr>
          <p:nvPr>
            <p:ph type="ftr" sz="quarter" idx="11"/>
          </p:nvPr>
        </p:nvSpPr>
        <p:spPr/>
        <p:txBody>
          <a:bodyPr/>
          <a:lstStyle/>
          <a:p>
            <a:r>
              <a:rPr lang="he-IL" smtClean="0"/>
              <a:t>העמותה לגיימינג תחרותי בישראל</a:t>
            </a:r>
            <a:endParaRPr lang="he-IL"/>
          </a:p>
        </p:txBody>
      </p:sp>
      <p:sp>
        <p:nvSpPr>
          <p:cNvPr id="7" name="מציין מיקום של מספר שקופית 6"/>
          <p:cNvSpPr>
            <a:spLocks noGrp="1"/>
          </p:cNvSpPr>
          <p:nvPr>
            <p:ph type="sldNum" sz="quarter" idx="12"/>
          </p:nvPr>
        </p:nvSpPr>
        <p:spPr/>
        <p:txBody>
          <a:bodyPr/>
          <a:lstStyle/>
          <a:p>
            <a:fld id="{996AAAC7-4067-46A1-8BBB-934365973601}" type="slidenum">
              <a:rPr lang="he-IL" smtClean="0"/>
              <a:t>‹#›</a:t>
            </a:fld>
            <a:endParaRPr lang="he-IL"/>
          </a:p>
        </p:txBody>
      </p:sp>
      <p:sp>
        <p:nvSpPr>
          <p:cNvPr id="11" name="מציין מיקום תוכן 10"/>
          <p:cNvSpPr>
            <a:spLocks noGrp="1"/>
          </p:cNvSpPr>
          <p:nvPr>
            <p:ph sz="quarter" idx="1"/>
          </p:nvPr>
        </p:nvSpPr>
        <p:spPr>
          <a:xfrm>
            <a:off x="2971800" y="1600200"/>
            <a:ext cx="5715000" cy="4495800"/>
          </a:xfrm>
        </p:spPr>
        <p:txBody>
          <a:bodyPr vert="horz"/>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he-IL" smtClean="0"/>
              <a:t>לחץ כדי לערוך סגנון כותרת של תבנית בסיס</a:t>
            </a:r>
            <a:endParaRPr kumimoji="0" lang="en-US"/>
          </a:p>
        </p:txBody>
      </p:sp>
      <p:sp>
        <p:nvSpPr>
          <p:cNvPr id="4" name="מציין מיקום טקסט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0D7F148-2E95-4466-B974-890486222B27}" type="datetime8">
              <a:rPr lang="he-IL" smtClean="0"/>
              <a:t>03 ינואר 15</a:t>
            </a:fld>
            <a:endParaRPr lang="he-IL"/>
          </a:p>
        </p:txBody>
      </p:sp>
      <p:sp>
        <p:nvSpPr>
          <p:cNvPr id="6" name="מציין מיקום של כותרת תחתונה 5"/>
          <p:cNvSpPr>
            <a:spLocks noGrp="1"/>
          </p:cNvSpPr>
          <p:nvPr>
            <p:ph type="ftr" sz="quarter" idx="11"/>
          </p:nvPr>
        </p:nvSpPr>
        <p:spPr>
          <a:xfrm>
            <a:off x="914400" y="6172200"/>
            <a:ext cx="3886200" cy="457200"/>
          </a:xfrm>
        </p:spPr>
        <p:txBody>
          <a:bodyPr/>
          <a:lstStyle/>
          <a:p>
            <a:r>
              <a:rPr lang="he-IL" smtClean="0"/>
              <a:t>העמותה לגיימינג תחרותי בישראל</a:t>
            </a:r>
            <a:endParaRPr lang="he-IL"/>
          </a:p>
        </p:txBody>
      </p:sp>
      <p:sp>
        <p:nvSpPr>
          <p:cNvPr id="7" name="מציין מיקום של מספר שקופית 6"/>
          <p:cNvSpPr>
            <a:spLocks noGrp="1"/>
          </p:cNvSpPr>
          <p:nvPr>
            <p:ph type="sldNum" sz="quarter" idx="12"/>
          </p:nvPr>
        </p:nvSpPr>
        <p:spPr>
          <a:xfrm>
            <a:off x="146304" y="6208776"/>
            <a:ext cx="457200" cy="457200"/>
          </a:xfrm>
        </p:spPr>
        <p:txBody>
          <a:bodyPr/>
          <a:lstStyle/>
          <a:p>
            <a:fld id="{996AAAC7-4067-46A1-8BBB-934365973601}" type="slidenum">
              <a:rPr lang="he-IL" smtClean="0"/>
              <a:t>‹#›</a:t>
            </a:fld>
            <a:endParaRPr lang="he-IL"/>
          </a:p>
        </p:txBody>
      </p:sp>
      <p:sp>
        <p:nvSpPr>
          <p:cNvPr id="11" name="מלבן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לבן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מלבן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מציין מיקום של תמונה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he-IL" smtClean="0"/>
              <a:t>לחץ על הסמל כדי להוסיף תמונה</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מלבן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מלבן מעוגל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מציין מיקום של כותרת 21"/>
          <p:cNvSpPr>
            <a:spLocks noGrp="1"/>
          </p:cNvSpPr>
          <p:nvPr>
            <p:ph type="title"/>
          </p:nvPr>
        </p:nvSpPr>
        <p:spPr>
          <a:xfrm>
            <a:off x="914400" y="274638"/>
            <a:ext cx="7772400" cy="1143000"/>
          </a:xfrm>
          <a:prstGeom prst="rect">
            <a:avLst/>
          </a:prstGeom>
        </p:spPr>
        <p:txBody>
          <a:bodyPr bIns="91440" anchor="b" anchorCtr="0">
            <a:normAutofit/>
          </a:body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4" name="מציין מיקום של תאריך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9B193D6-DA05-4519-9CC7-FAB0D373DF7F}" type="datetime8">
              <a:rPr lang="he-IL" smtClean="0"/>
              <a:t>03 ינואר 15</a:t>
            </a:fld>
            <a:endParaRPr lang="he-IL"/>
          </a:p>
        </p:txBody>
      </p:sp>
      <p:sp>
        <p:nvSpPr>
          <p:cNvPr id="3" name="מציין מיקום של כותרת תחתונה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he-IL" smtClean="0"/>
              <a:t>העמותה לגיימינג תחרותי בישראל</a:t>
            </a:r>
            <a:endParaRPr lang="he-IL"/>
          </a:p>
        </p:txBody>
      </p:sp>
      <p:sp>
        <p:nvSpPr>
          <p:cNvPr id="23" name="מציין מיקום של מספר שקופית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96AAAC7-4067-46A1-8BBB-934365973601}"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iesa.org.i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p:txBody>
          <a:bodyPr/>
          <a:lstStyle/>
          <a:p>
            <a:r>
              <a:rPr lang="he-IL" dirty="0" smtClean="0"/>
              <a:t>העמותה לגיימינג תחרותי (ע"ר)</a:t>
            </a:r>
            <a:endParaRPr lang="he-IL" dirty="0"/>
          </a:p>
        </p:txBody>
      </p:sp>
      <p:sp>
        <p:nvSpPr>
          <p:cNvPr id="2" name="כותרת 1"/>
          <p:cNvSpPr>
            <a:spLocks noGrp="1"/>
          </p:cNvSpPr>
          <p:nvPr>
            <p:ph type="ctrTitle"/>
          </p:nvPr>
        </p:nvSpPr>
        <p:spPr/>
        <p:txBody>
          <a:bodyPr/>
          <a:lstStyle/>
          <a:p>
            <a:r>
              <a:rPr lang="he-IL" dirty="0" smtClean="0"/>
              <a:t>דו"ח פעילות לשנת 2014</a:t>
            </a:r>
            <a:endParaRPr lang="he-IL" dirty="0"/>
          </a:p>
        </p:txBody>
      </p:sp>
    </p:spTree>
    <p:extLst>
      <p:ext uri="{BB962C8B-B14F-4D97-AF65-F5344CB8AC3E}">
        <p14:creationId xmlns:p14="http://schemas.microsoft.com/office/powerpoint/2010/main" val="383883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הקדמה</a:t>
            </a:r>
            <a:endParaRPr lang="he-IL" dirty="0"/>
          </a:p>
        </p:txBody>
      </p:sp>
      <p:sp>
        <p:nvSpPr>
          <p:cNvPr id="3" name="מציין מיקום של כותרת תחתונה 2"/>
          <p:cNvSpPr>
            <a:spLocks noGrp="1"/>
          </p:cNvSpPr>
          <p:nvPr>
            <p:ph type="ftr" sz="quarter" idx="11"/>
          </p:nvPr>
        </p:nvSpPr>
        <p:spPr>
          <a:xfrm>
            <a:off x="899592" y="6165304"/>
            <a:ext cx="3962400" cy="457200"/>
          </a:xfrm>
        </p:spPr>
        <p:txBody>
          <a:bodyPr/>
          <a:lstStyle/>
          <a:p>
            <a:pPr algn="l"/>
            <a:r>
              <a:rPr lang="he-IL" dirty="0" smtClean="0"/>
              <a:t>העמותה לגיימינג תחרותי בישראל</a:t>
            </a:r>
            <a:endParaRPr lang="he-IL" dirty="0"/>
          </a:p>
        </p:txBody>
      </p:sp>
      <p:sp>
        <p:nvSpPr>
          <p:cNvPr id="4" name="מציין מיקום תוכן 3"/>
          <p:cNvSpPr>
            <a:spLocks noGrp="1"/>
          </p:cNvSpPr>
          <p:nvPr>
            <p:ph sz="quarter" idx="1"/>
          </p:nvPr>
        </p:nvSpPr>
        <p:spPr/>
        <p:txBody>
          <a:bodyPr/>
          <a:lstStyle/>
          <a:p>
            <a:pPr marL="0" indent="0" algn="ctr">
              <a:buNone/>
            </a:pPr>
            <a:r>
              <a:rPr lang="he-IL" dirty="0" smtClean="0"/>
              <a:t>מסמך זה מסכם את פעילות ועד העמותה לגיימינג תחרותי (ע"ר) בשנת 2014. פרטים נוספים אודות כל פעילות ספציפית ניתן למצוא באתר העמותה בכתובת </a:t>
            </a:r>
            <a:r>
              <a:rPr lang="en-US" dirty="0" smtClean="0">
                <a:hlinkClick r:id="rId2"/>
              </a:rPr>
              <a:t>www.iesa.org.il</a:t>
            </a:r>
            <a:r>
              <a:rPr lang="he-IL" dirty="0" smtClean="0"/>
              <a:t> ובעמוד </a:t>
            </a:r>
            <a:r>
              <a:rPr lang="he-IL" dirty="0" err="1" smtClean="0"/>
              <a:t>הפייסבוק</a:t>
            </a:r>
            <a:r>
              <a:rPr lang="he-IL" dirty="0" smtClean="0"/>
              <a:t>: "העמותה לגיימינג תחרותי בישראל."</a:t>
            </a:r>
          </a:p>
        </p:txBody>
      </p:sp>
    </p:spTree>
    <p:extLst>
      <p:ext uri="{BB962C8B-B14F-4D97-AF65-F5344CB8AC3E}">
        <p14:creationId xmlns:p14="http://schemas.microsoft.com/office/powerpoint/2010/main" val="2621064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2800" dirty="0" smtClean="0"/>
              <a:t>ניסיון קידום ענף הספורט האלקטרוני מול מנהל הספורט</a:t>
            </a:r>
            <a:endParaRPr lang="he-IL" sz="2800" dirty="0"/>
          </a:p>
        </p:txBody>
      </p:sp>
      <p:sp>
        <p:nvSpPr>
          <p:cNvPr id="3" name="מציין מיקום של כותרת תחתונה 2"/>
          <p:cNvSpPr>
            <a:spLocks noGrp="1"/>
          </p:cNvSpPr>
          <p:nvPr>
            <p:ph type="ftr" sz="quarter" idx="11"/>
          </p:nvPr>
        </p:nvSpPr>
        <p:spPr/>
        <p:txBody>
          <a:bodyPr/>
          <a:lstStyle/>
          <a:p>
            <a:pPr algn="l"/>
            <a:r>
              <a:rPr lang="he-IL" dirty="0" smtClean="0"/>
              <a:t>העמותה לגיימינג תחרותי בישראל</a:t>
            </a:r>
            <a:endParaRPr lang="he-IL" dirty="0"/>
          </a:p>
        </p:txBody>
      </p:sp>
      <p:graphicFrame>
        <p:nvGraphicFramePr>
          <p:cNvPr id="5" name="מציין מיקום תוכן 4"/>
          <p:cNvGraphicFramePr>
            <a:graphicFrameLocks noGrp="1"/>
          </p:cNvGraphicFramePr>
          <p:nvPr>
            <p:ph sz="quarter" idx="1"/>
            <p:extLst>
              <p:ext uri="{D42A27DB-BD31-4B8C-83A1-F6EECF244321}">
                <p14:modId xmlns:p14="http://schemas.microsoft.com/office/powerpoint/2010/main" val="2222798064"/>
              </p:ext>
            </p:extLst>
          </p:nvPr>
        </p:nvGraphicFramePr>
        <p:xfrm>
          <a:off x="323528" y="1447800"/>
          <a:ext cx="8363272" cy="4861560"/>
        </p:xfrm>
        <a:graphic>
          <a:graphicData uri="http://schemas.openxmlformats.org/drawingml/2006/table">
            <a:tbl>
              <a:tblPr rtl="1" firstCol="1" bandRow="1">
                <a:tableStyleId>{5C22544A-7EE6-4342-B048-85BDC9FD1C3A}</a:tableStyleId>
              </a:tblPr>
              <a:tblGrid>
                <a:gridCol w="2128368"/>
                <a:gridCol w="6234904"/>
              </a:tblGrid>
              <a:tr h="370840">
                <a:tc>
                  <a:txBody>
                    <a:bodyPr/>
                    <a:lstStyle/>
                    <a:p>
                      <a:pPr rtl="1"/>
                      <a:r>
                        <a:rPr lang="he-IL" dirty="0" smtClean="0"/>
                        <a:t>כותרת</a:t>
                      </a:r>
                      <a:endParaRPr lang="he-IL" dirty="0"/>
                    </a:p>
                  </a:txBody>
                  <a:tcPr/>
                </a:tc>
                <a:tc>
                  <a:txBody>
                    <a:bodyPr/>
                    <a:lstStyle/>
                    <a:p>
                      <a:pPr rtl="1"/>
                      <a:r>
                        <a:rPr lang="he-IL" dirty="0" smtClean="0"/>
                        <a:t>ניסיון קידום ענף הספורט האלקטרוני מול מנהל הספורט</a:t>
                      </a:r>
                      <a:endParaRPr lang="he-IL" dirty="0"/>
                    </a:p>
                  </a:txBody>
                  <a:tcPr/>
                </a:tc>
              </a:tr>
              <a:tr h="370840">
                <a:tc>
                  <a:txBody>
                    <a:bodyPr/>
                    <a:lstStyle/>
                    <a:p>
                      <a:pPr rtl="1"/>
                      <a:r>
                        <a:rPr lang="he-IL" dirty="0" smtClean="0"/>
                        <a:t>תקופה</a:t>
                      </a:r>
                      <a:endParaRPr lang="he-IL" dirty="0"/>
                    </a:p>
                  </a:txBody>
                  <a:tcPr/>
                </a:tc>
                <a:tc>
                  <a:txBody>
                    <a:bodyPr/>
                    <a:lstStyle/>
                    <a:p>
                      <a:pPr rtl="1"/>
                      <a:r>
                        <a:rPr lang="he-IL" dirty="0" smtClean="0"/>
                        <a:t>ינואר –</a:t>
                      </a:r>
                      <a:r>
                        <a:rPr lang="he-IL" baseline="0" dirty="0" smtClean="0"/>
                        <a:t> פברואר 2014</a:t>
                      </a:r>
                      <a:endParaRPr lang="he-IL" dirty="0"/>
                    </a:p>
                  </a:txBody>
                  <a:tcPr/>
                </a:tc>
              </a:tr>
              <a:tr h="370840">
                <a:tc>
                  <a:txBody>
                    <a:bodyPr/>
                    <a:lstStyle/>
                    <a:p>
                      <a:pPr rtl="1"/>
                      <a:r>
                        <a:rPr lang="he-IL" dirty="0" smtClean="0"/>
                        <a:t>רקע</a:t>
                      </a:r>
                      <a:endParaRPr lang="he-IL" dirty="0"/>
                    </a:p>
                  </a:txBody>
                  <a:tcPr/>
                </a:tc>
                <a:tc>
                  <a:txBody>
                    <a:bodyPr/>
                    <a:lstStyle/>
                    <a:p>
                      <a:pPr rtl="1"/>
                      <a:r>
                        <a:rPr lang="he-IL" dirty="0" smtClean="0"/>
                        <a:t>מאז</a:t>
                      </a:r>
                      <a:r>
                        <a:rPr lang="he-IL" baseline="0" dirty="0" smtClean="0"/>
                        <a:t> היווסדות העמותה בשנת 2014 ועד היום, מטרתה המרכזית של העמותה היא לקדם את ענף הספורט האלקטרוני למעמד של ענף ספורט המוכר ע"י ממשלת ישראל וגופי הספורט השונים בארץ, כפי שקורה בהרבה מאוד מדינות ברחבי העולם.</a:t>
                      </a:r>
                    </a:p>
                  </a:txBody>
                  <a:tcPr/>
                </a:tc>
              </a:tr>
              <a:tr h="370840">
                <a:tc>
                  <a:txBody>
                    <a:bodyPr/>
                    <a:lstStyle/>
                    <a:p>
                      <a:pPr rtl="1"/>
                      <a:r>
                        <a:rPr lang="he-IL" dirty="0" smtClean="0"/>
                        <a:t>אנשי מפתח</a:t>
                      </a:r>
                      <a:endParaRPr lang="he-IL" dirty="0"/>
                    </a:p>
                  </a:txBody>
                  <a:tcPr/>
                </a:tc>
                <a:tc>
                  <a:txBody>
                    <a:bodyPr/>
                    <a:lstStyle/>
                    <a:p>
                      <a:pPr rtl="1"/>
                      <a:r>
                        <a:rPr lang="he-IL" baseline="0" dirty="0" smtClean="0"/>
                        <a:t>יו"ר העמותה – ניצן דיקשטיין</a:t>
                      </a:r>
                    </a:p>
                  </a:txBody>
                  <a:tcPr/>
                </a:tc>
              </a:tr>
              <a:tr h="370840">
                <a:tc>
                  <a:txBody>
                    <a:bodyPr/>
                    <a:lstStyle/>
                    <a:p>
                      <a:pPr rtl="1"/>
                      <a:r>
                        <a:rPr lang="he-IL" dirty="0" smtClean="0"/>
                        <a:t>פרטים</a:t>
                      </a:r>
                      <a:endParaRPr lang="he-IL" dirty="0"/>
                    </a:p>
                  </a:txBody>
                  <a:tcPr/>
                </a:tc>
                <a:tc>
                  <a:txBody>
                    <a:bodyPr/>
                    <a:lstStyle/>
                    <a:p>
                      <a:pPr rtl="1"/>
                      <a:r>
                        <a:rPr lang="he-IL" dirty="0" smtClean="0"/>
                        <a:t>- יו"ר העמותה, ניצן דיקשטיין,</a:t>
                      </a:r>
                      <a:r>
                        <a:rPr lang="he-IL" baseline="0" dirty="0" smtClean="0"/>
                        <a:t> החל בניסיון נוסף לקביעת פגישה ויצירת מגעים עם מנהל הספורט הישראלי.</a:t>
                      </a:r>
                      <a:r>
                        <a:rPr lang="en-US" baseline="0" dirty="0" smtClean="0"/>
                        <a:t/>
                      </a:r>
                      <a:br>
                        <a:rPr lang="en-US" baseline="0" dirty="0" smtClean="0"/>
                      </a:br>
                      <a:r>
                        <a:rPr lang="he-IL" baseline="0" dirty="0" smtClean="0"/>
                        <a:t>- על אף ניסיונותיו הנשנים, </a:t>
                      </a:r>
                      <a:r>
                        <a:rPr lang="he-IL" baseline="0" dirty="0" smtClean="0"/>
                        <a:t>לא היה ניתן לקבוע פגישה עם ד"ר אורי שפר ממנהל הספורט </a:t>
                      </a:r>
                      <a:r>
                        <a:rPr lang="he-IL" baseline="0" dirty="0" smtClean="0"/>
                        <a:t>על מנת לדון בעתידו של ענף הספורט האלקטרוני בישראל, לפני שזה יוכר כענף ספורט תחת ארגוני הספורט הבינלאומיים השונים (ביניהם </a:t>
                      </a:r>
                      <a:r>
                        <a:rPr lang="en-US" baseline="0" dirty="0" smtClean="0"/>
                        <a:t>IOC</a:t>
                      </a:r>
                      <a:r>
                        <a:rPr lang="he-IL" baseline="0" dirty="0" smtClean="0"/>
                        <a:t> ו-</a:t>
                      </a:r>
                      <a:r>
                        <a:rPr lang="en-US" baseline="0" dirty="0" smtClean="0"/>
                        <a:t>SportAccord</a:t>
                      </a:r>
                      <a:r>
                        <a:rPr lang="he-IL" baseline="0" dirty="0" smtClean="0"/>
                        <a:t>), וזאת על אף שהוא קיבל מעמד של "חבר זמני" באגודה הכללית לפדרציות ספורט בינלאומיות.</a:t>
                      </a:r>
                    </a:p>
                    <a:p>
                      <a:pPr rtl="1"/>
                      <a:r>
                        <a:rPr lang="he-IL" dirty="0" smtClean="0"/>
                        <a:t>- ועד העמותה </a:t>
                      </a:r>
                      <a:r>
                        <a:rPr lang="he-IL" dirty="0" smtClean="0"/>
                        <a:t>מאמין שניתן לעשות יותר וימשיך </a:t>
                      </a:r>
                      <a:r>
                        <a:rPr lang="he-IL" dirty="0" smtClean="0"/>
                        <a:t>לפעול בעתיד לקידום</a:t>
                      </a:r>
                      <a:r>
                        <a:rPr lang="he-IL" baseline="0" dirty="0" smtClean="0"/>
                        <a:t> הענף למעמד של ענף ספורט מן השורה </a:t>
                      </a:r>
                      <a:r>
                        <a:rPr lang="he-IL" baseline="0" dirty="0" smtClean="0"/>
                        <a:t>בישראל מול גופי הספורט השונים.</a:t>
                      </a:r>
                      <a:endParaRPr lang="he-IL" dirty="0"/>
                    </a:p>
                  </a:txBody>
                  <a:tcPr/>
                </a:tc>
              </a:tr>
            </a:tbl>
          </a:graphicData>
        </a:graphic>
      </p:graphicFrame>
    </p:spTree>
    <p:extLst>
      <p:ext uri="{BB962C8B-B14F-4D97-AF65-F5344CB8AC3E}">
        <p14:creationId xmlns:p14="http://schemas.microsoft.com/office/powerpoint/2010/main" val="2187874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2800" dirty="0" smtClean="0"/>
              <a:t>המלצת כותרים לאליפות העולם בספורט אלקטרוני 2014</a:t>
            </a:r>
            <a:endParaRPr lang="he-IL" sz="2800" dirty="0"/>
          </a:p>
        </p:txBody>
      </p:sp>
      <p:sp>
        <p:nvSpPr>
          <p:cNvPr id="3" name="מציין מיקום של כותרת תחתונה 2"/>
          <p:cNvSpPr>
            <a:spLocks noGrp="1"/>
          </p:cNvSpPr>
          <p:nvPr>
            <p:ph type="ftr" sz="quarter" idx="11"/>
          </p:nvPr>
        </p:nvSpPr>
        <p:spPr/>
        <p:txBody>
          <a:bodyPr/>
          <a:lstStyle/>
          <a:p>
            <a:pPr algn="l"/>
            <a:r>
              <a:rPr lang="he-IL" dirty="0" smtClean="0"/>
              <a:t>העמותה לגיימינג תחרותי בישראל</a:t>
            </a:r>
            <a:endParaRPr lang="he-IL" dirty="0"/>
          </a:p>
        </p:txBody>
      </p:sp>
      <p:graphicFrame>
        <p:nvGraphicFramePr>
          <p:cNvPr id="5" name="מציין מיקום תוכן 4"/>
          <p:cNvGraphicFramePr>
            <a:graphicFrameLocks noGrp="1"/>
          </p:cNvGraphicFramePr>
          <p:nvPr>
            <p:ph sz="quarter" idx="1"/>
            <p:extLst>
              <p:ext uri="{D42A27DB-BD31-4B8C-83A1-F6EECF244321}">
                <p14:modId xmlns:p14="http://schemas.microsoft.com/office/powerpoint/2010/main" val="3378238013"/>
              </p:ext>
            </p:extLst>
          </p:nvPr>
        </p:nvGraphicFramePr>
        <p:xfrm>
          <a:off x="323528" y="1447800"/>
          <a:ext cx="8363272" cy="4185920"/>
        </p:xfrm>
        <a:graphic>
          <a:graphicData uri="http://schemas.openxmlformats.org/drawingml/2006/table">
            <a:tbl>
              <a:tblPr rtl="1" firstCol="1" bandRow="1">
                <a:tableStyleId>{5C22544A-7EE6-4342-B048-85BDC9FD1C3A}</a:tableStyleId>
              </a:tblPr>
              <a:tblGrid>
                <a:gridCol w="2128368"/>
                <a:gridCol w="6234904"/>
              </a:tblGrid>
              <a:tr h="370840">
                <a:tc>
                  <a:txBody>
                    <a:bodyPr/>
                    <a:lstStyle/>
                    <a:p>
                      <a:pPr rtl="1"/>
                      <a:r>
                        <a:rPr lang="he-IL" dirty="0" smtClean="0"/>
                        <a:t>כותרת</a:t>
                      </a:r>
                      <a:endParaRPr lang="he-IL" dirty="0"/>
                    </a:p>
                  </a:txBody>
                  <a:tcPr/>
                </a:tc>
                <a:tc>
                  <a:txBody>
                    <a:bodyPr/>
                    <a:lstStyle/>
                    <a:p>
                      <a:pPr rtl="1"/>
                      <a:r>
                        <a:rPr lang="he-IL" sz="1800" dirty="0" smtClean="0"/>
                        <a:t>המלצת כותרים לאליפות העולם בספורט אלקטרוני 2014</a:t>
                      </a:r>
                      <a:endParaRPr lang="he-IL" dirty="0"/>
                    </a:p>
                  </a:txBody>
                  <a:tcPr/>
                </a:tc>
              </a:tr>
              <a:tr h="370840">
                <a:tc>
                  <a:txBody>
                    <a:bodyPr/>
                    <a:lstStyle/>
                    <a:p>
                      <a:pPr rtl="1"/>
                      <a:r>
                        <a:rPr lang="he-IL" dirty="0" smtClean="0"/>
                        <a:t>תקופה</a:t>
                      </a:r>
                      <a:endParaRPr lang="he-IL" dirty="0"/>
                    </a:p>
                  </a:txBody>
                  <a:tcPr/>
                </a:tc>
                <a:tc>
                  <a:txBody>
                    <a:bodyPr/>
                    <a:lstStyle/>
                    <a:p>
                      <a:pPr rtl="1"/>
                      <a:r>
                        <a:rPr lang="he-IL" dirty="0" smtClean="0"/>
                        <a:t>ינואר </a:t>
                      </a:r>
                      <a:r>
                        <a:rPr lang="he-IL" baseline="0" dirty="0" smtClean="0"/>
                        <a:t>2014</a:t>
                      </a:r>
                      <a:endParaRPr lang="he-IL" dirty="0"/>
                    </a:p>
                  </a:txBody>
                  <a:tcPr/>
                </a:tc>
              </a:tr>
              <a:tr h="370840">
                <a:tc>
                  <a:txBody>
                    <a:bodyPr/>
                    <a:lstStyle/>
                    <a:p>
                      <a:pPr rtl="1"/>
                      <a:r>
                        <a:rPr lang="he-IL" dirty="0" smtClean="0"/>
                        <a:t>רקע</a:t>
                      </a:r>
                      <a:endParaRPr lang="he-IL" dirty="0"/>
                    </a:p>
                  </a:txBody>
                  <a:tcPr/>
                </a:tc>
                <a:tc>
                  <a:txBody>
                    <a:bodyPr/>
                    <a:lstStyle/>
                    <a:p>
                      <a:pPr rtl="1"/>
                      <a:r>
                        <a:rPr lang="he-IL" dirty="0" smtClean="0"/>
                        <a:t>כחלק מהניסיון</a:t>
                      </a:r>
                      <a:r>
                        <a:rPr lang="he-IL" baseline="0" dirty="0" smtClean="0"/>
                        <a:t> של הפדרציה הבינ"ל לספורט אלקטרוני (</a:t>
                      </a:r>
                      <a:r>
                        <a:rPr lang="en-US" baseline="0" dirty="0" smtClean="0"/>
                        <a:t>IeSF</a:t>
                      </a:r>
                      <a:r>
                        <a:rPr lang="he-IL" baseline="0" dirty="0" smtClean="0"/>
                        <a:t>) לשפר את אירוע אליפות העולם השנתי, מתקיים סקר כללי בין כל החברות בפדרציה באשר לבחירת הכותרים שבהם יתקיימו תחרויות באליפות העולמית בכל שנה.</a:t>
                      </a:r>
                    </a:p>
                  </a:txBody>
                  <a:tcPr/>
                </a:tc>
              </a:tr>
              <a:tr h="370840">
                <a:tc>
                  <a:txBody>
                    <a:bodyPr/>
                    <a:lstStyle/>
                    <a:p>
                      <a:pPr rtl="1"/>
                      <a:r>
                        <a:rPr lang="he-IL" dirty="0" smtClean="0"/>
                        <a:t>פרטים</a:t>
                      </a:r>
                      <a:endParaRPr lang="he-IL" dirty="0"/>
                    </a:p>
                  </a:txBody>
                  <a:tcPr/>
                </a:tc>
                <a:tc>
                  <a:txBody>
                    <a:bodyPr/>
                    <a:lstStyle/>
                    <a:p>
                      <a:pPr rtl="1"/>
                      <a:r>
                        <a:rPr lang="he-IL" sz="1600" dirty="0" smtClean="0"/>
                        <a:t>-</a:t>
                      </a:r>
                      <a:r>
                        <a:rPr lang="he-IL" sz="1600" baseline="0" dirty="0" smtClean="0"/>
                        <a:t> בישיבת ועד העמותה לגיימינג תחרותי הוחלט לבצע סקר כללי דרך אתר העמותה לגיימינג תחרותי באשר למשחקים שיוצעו מטעם ישראל לאליפות העולם.</a:t>
                      </a:r>
                      <a:r>
                        <a:rPr lang="en-US" sz="1600" baseline="0" dirty="0" smtClean="0"/>
                        <a:t/>
                      </a:r>
                      <a:br>
                        <a:rPr lang="en-US" sz="1600" baseline="0" dirty="0" smtClean="0"/>
                      </a:br>
                      <a:r>
                        <a:rPr lang="he-IL" sz="1600" baseline="0" dirty="0" smtClean="0"/>
                        <a:t>- הסקר התנהל בצורה פתוחה דרך אתר העמותה לגיימינג תחרותי.</a:t>
                      </a:r>
                    </a:p>
                    <a:p>
                      <a:pPr rtl="1"/>
                      <a:r>
                        <a:rPr lang="he-IL" sz="1600" dirty="0" smtClean="0"/>
                        <a:t>- המשחקים שנבחרו בסקר ונשלחו כהמלצת</a:t>
                      </a:r>
                      <a:r>
                        <a:rPr lang="he-IL" sz="1600" baseline="0" dirty="0" smtClean="0"/>
                        <a:t> העמותה לפדרציה היו: </a:t>
                      </a:r>
                      <a:r>
                        <a:rPr lang="en-US" sz="1600" baseline="0" dirty="0" smtClean="0"/>
                        <a:t>League of Legends, </a:t>
                      </a:r>
                      <a:r>
                        <a:rPr lang="en-US" sz="1600" baseline="0" dirty="0" err="1" smtClean="0"/>
                        <a:t>Dota</a:t>
                      </a:r>
                      <a:r>
                        <a:rPr lang="en-US" sz="1600" baseline="0" dirty="0" smtClean="0"/>
                        <a:t> 2, Counter-Strike: Global Offensive, StarCraft 2</a:t>
                      </a:r>
                      <a:r>
                        <a:rPr lang="he-IL" sz="1600" baseline="0" dirty="0" smtClean="0"/>
                        <a:t> ו- </a:t>
                      </a:r>
                      <a:r>
                        <a:rPr lang="en-US" sz="1600" baseline="0" dirty="0" smtClean="0"/>
                        <a:t>Tekken</a:t>
                      </a:r>
                      <a:r>
                        <a:rPr lang="he-IL" sz="1600" baseline="0" dirty="0" smtClean="0"/>
                        <a:t>.</a:t>
                      </a:r>
                    </a:p>
                    <a:p>
                      <a:pPr rtl="1"/>
                      <a:r>
                        <a:rPr lang="he-IL" sz="1600" dirty="0" smtClean="0"/>
                        <a:t>- בסיום הסקר</a:t>
                      </a:r>
                      <a:r>
                        <a:rPr lang="he-IL" sz="1600" baseline="0" dirty="0" smtClean="0"/>
                        <a:t> התברר כי הוא אינו משקף את דעת הקהל או את השחקנים בישראל, שכן רבים מן המצביעים הצביעו יותר מפעם אחת ואף ביקשו מאנשים שאינם גיימרים להצביע למשחק המועדף שלהם.</a:t>
                      </a:r>
                    </a:p>
                    <a:p>
                      <a:pPr rtl="1"/>
                      <a:r>
                        <a:rPr lang="he-IL" sz="1600" dirty="0" smtClean="0"/>
                        <a:t>- בעקבות</a:t>
                      </a:r>
                      <a:r>
                        <a:rPr lang="he-IL" sz="1600" baseline="0" dirty="0" smtClean="0"/>
                        <a:t> הנקודה האחרונה שלעיל, הוחלט שהועד ימליץ על כותרים ע"פ מידת הפופולאריות שלהם בישראל או ע"פ סקר בין חברי העמותה בלבד משנת 2015.</a:t>
                      </a:r>
                      <a:endParaRPr lang="he-IL" sz="1600" dirty="0"/>
                    </a:p>
                  </a:txBody>
                  <a:tcPr/>
                </a:tc>
              </a:tr>
            </a:tbl>
          </a:graphicData>
        </a:graphic>
      </p:graphicFrame>
    </p:spTree>
    <p:extLst>
      <p:ext uri="{BB962C8B-B14F-4D97-AF65-F5344CB8AC3E}">
        <p14:creationId xmlns:p14="http://schemas.microsoft.com/office/powerpoint/2010/main" val="1055772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פתיחת חשבון בנק ותחילת התנהלות כספית</a:t>
            </a:r>
            <a:endParaRPr lang="he-IL" dirty="0"/>
          </a:p>
        </p:txBody>
      </p:sp>
      <p:sp>
        <p:nvSpPr>
          <p:cNvPr id="3" name="מציין מיקום של כותרת תחתונה 2"/>
          <p:cNvSpPr>
            <a:spLocks noGrp="1"/>
          </p:cNvSpPr>
          <p:nvPr>
            <p:ph type="ftr" sz="quarter" idx="11"/>
          </p:nvPr>
        </p:nvSpPr>
        <p:spPr/>
        <p:txBody>
          <a:bodyPr/>
          <a:lstStyle/>
          <a:p>
            <a:r>
              <a:rPr lang="he-IL" dirty="0" smtClean="0"/>
              <a:t>העמותה לגיימינג תחרותי בישראל</a:t>
            </a:r>
            <a:endParaRPr lang="he-IL" dirty="0"/>
          </a:p>
        </p:txBody>
      </p:sp>
      <p:graphicFrame>
        <p:nvGraphicFramePr>
          <p:cNvPr id="5" name="מציין מיקום תוכן 4"/>
          <p:cNvGraphicFramePr>
            <a:graphicFrameLocks noGrp="1"/>
          </p:cNvGraphicFramePr>
          <p:nvPr>
            <p:ph sz="quarter" idx="1"/>
            <p:extLst>
              <p:ext uri="{D42A27DB-BD31-4B8C-83A1-F6EECF244321}">
                <p14:modId xmlns:p14="http://schemas.microsoft.com/office/powerpoint/2010/main" val="2164849909"/>
              </p:ext>
            </p:extLst>
          </p:nvPr>
        </p:nvGraphicFramePr>
        <p:xfrm>
          <a:off x="323528" y="1447800"/>
          <a:ext cx="8363272" cy="2722880"/>
        </p:xfrm>
        <a:graphic>
          <a:graphicData uri="http://schemas.openxmlformats.org/drawingml/2006/table">
            <a:tbl>
              <a:tblPr rtl="1" firstCol="1" bandRow="1">
                <a:tableStyleId>{5C22544A-7EE6-4342-B048-85BDC9FD1C3A}</a:tableStyleId>
              </a:tblPr>
              <a:tblGrid>
                <a:gridCol w="2128368"/>
                <a:gridCol w="6234904"/>
              </a:tblGrid>
              <a:tr h="370840">
                <a:tc>
                  <a:txBody>
                    <a:bodyPr/>
                    <a:lstStyle/>
                    <a:p>
                      <a:pPr rtl="1"/>
                      <a:r>
                        <a:rPr lang="he-IL" dirty="0" smtClean="0"/>
                        <a:t>כותרת</a:t>
                      </a:r>
                      <a:endParaRPr lang="he-IL" dirty="0"/>
                    </a:p>
                  </a:txBody>
                  <a:tcPr/>
                </a:tc>
                <a:tc>
                  <a:txBody>
                    <a:bodyPr/>
                    <a:lstStyle/>
                    <a:p>
                      <a:pPr rtl="1"/>
                      <a:r>
                        <a:rPr lang="he-IL" dirty="0" smtClean="0"/>
                        <a:t>פתיחת חשבון בנק ותחילת התנהלות כספית</a:t>
                      </a:r>
                      <a:endParaRPr lang="he-IL" dirty="0"/>
                    </a:p>
                  </a:txBody>
                  <a:tcPr/>
                </a:tc>
              </a:tr>
              <a:tr h="370840">
                <a:tc>
                  <a:txBody>
                    <a:bodyPr/>
                    <a:lstStyle/>
                    <a:p>
                      <a:pPr rtl="1"/>
                      <a:r>
                        <a:rPr lang="he-IL" dirty="0" smtClean="0"/>
                        <a:t>תקופה</a:t>
                      </a:r>
                      <a:endParaRPr lang="he-IL" dirty="0"/>
                    </a:p>
                  </a:txBody>
                  <a:tcPr/>
                </a:tc>
                <a:tc>
                  <a:txBody>
                    <a:bodyPr/>
                    <a:lstStyle/>
                    <a:p>
                      <a:pPr rtl="1"/>
                      <a:r>
                        <a:rPr lang="he-IL" dirty="0" smtClean="0"/>
                        <a:t>מרץ 2014</a:t>
                      </a:r>
                      <a:endParaRPr lang="he-IL" dirty="0"/>
                    </a:p>
                  </a:txBody>
                  <a:tcPr/>
                </a:tc>
              </a:tr>
              <a:tr h="370840">
                <a:tc>
                  <a:txBody>
                    <a:bodyPr/>
                    <a:lstStyle/>
                    <a:p>
                      <a:pPr rtl="1"/>
                      <a:r>
                        <a:rPr lang="he-IL" dirty="0" smtClean="0"/>
                        <a:t>רקע</a:t>
                      </a:r>
                      <a:endParaRPr lang="he-IL" dirty="0"/>
                    </a:p>
                  </a:txBody>
                  <a:tcPr/>
                </a:tc>
                <a:tc>
                  <a:txBody>
                    <a:bodyPr/>
                    <a:lstStyle/>
                    <a:p>
                      <a:pPr rtl="1"/>
                      <a:r>
                        <a:rPr lang="he-IL" dirty="0" smtClean="0"/>
                        <a:t>במהלך השנים שבהם העמותה קיימת, היו בה מעט מאוד חברים שלא</a:t>
                      </a:r>
                      <a:r>
                        <a:rPr lang="he-IL" baseline="0" dirty="0" smtClean="0"/>
                        <a:t> היו חייבים בדמי חברות, ולכן העמותה לא הייתה צריכה חשבון בנק כיוון שלא הייתה בה התנהלות כספית כלשהי.</a:t>
                      </a:r>
                    </a:p>
                  </a:txBody>
                  <a:tcPr/>
                </a:tc>
              </a:tr>
              <a:tr h="370840">
                <a:tc>
                  <a:txBody>
                    <a:bodyPr/>
                    <a:lstStyle/>
                    <a:p>
                      <a:pPr rtl="1"/>
                      <a:r>
                        <a:rPr lang="he-IL" dirty="0" smtClean="0"/>
                        <a:t>פרטים</a:t>
                      </a:r>
                      <a:endParaRPr lang="he-IL" dirty="0"/>
                    </a:p>
                  </a:txBody>
                  <a:tcPr/>
                </a:tc>
                <a:tc>
                  <a:txBody>
                    <a:bodyPr/>
                    <a:lstStyle/>
                    <a:p>
                      <a:pPr marL="285750" indent="-285750" rtl="1">
                        <a:buFontTx/>
                        <a:buChar char="-"/>
                      </a:pPr>
                      <a:r>
                        <a:rPr lang="he-IL" sz="1600" baseline="0" dirty="0" smtClean="0"/>
                        <a:t>על מנת "לעלות מדרגה" ולהגיע להישגים גבוהים יותר, החליט ועד העמותה על פתיחת חשבון בנק עצמאי שלה, שדרכו ינוהלו כספי העמותה וכדי להבטיח עצמאות כלכלית לארגון, וכדי לאפשר הצבת דמי חברות לחברי העמותה.</a:t>
                      </a:r>
                    </a:p>
                    <a:p>
                      <a:pPr marL="285750" indent="-285750" rtl="1">
                        <a:buFontTx/>
                        <a:buChar char="-"/>
                      </a:pPr>
                      <a:r>
                        <a:rPr lang="he-IL" sz="1600" baseline="0" dirty="0" smtClean="0"/>
                        <a:t>החשבון נפתח בבנק הפועלים.</a:t>
                      </a:r>
                      <a:endParaRPr lang="he-IL" sz="1600" dirty="0"/>
                    </a:p>
                  </a:txBody>
                  <a:tcPr/>
                </a:tc>
              </a:tr>
            </a:tbl>
          </a:graphicData>
        </a:graphic>
      </p:graphicFrame>
    </p:spTree>
    <p:extLst>
      <p:ext uri="{BB962C8B-B14F-4D97-AF65-F5344CB8AC3E}">
        <p14:creationId xmlns:p14="http://schemas.microsoft.com/office/powerpoint/2010/main" val="4153829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dirty="0" smtClean="0"/>
              <a:t>אליפות ישראל </a:t>
            </a:r>
            <a:r>
              <a:rPr lang="en-US" dirty="0" smtClean="0"/>
              <a:t>League of Legends</a:t>
            </a:r>
            <a:r>
              <a:rPr lang="he-IL" dirty="0" smtClean="0"/>
              <a:t> 2014</a:t>
            </a:r>
            <a:endParaRPr lang="he-IL" dirty="0"/>
          </a:p>
        </p:txBody>
      </p:sp>
      <p:sp>
        <p:nvSpPr>
          <p:cNvPr id="3" name="מציין מיקום של כותרת תחתונה 2"/>
          <p:cNvSpPr>
            <a:spLocks noGrp="1"/>
          </p:cNvSpPr>
          <p:nvPr>
            <p:ph type="ftr" sz="quarter" idx="11"/>
          </p:nvPr>
        </p:nvSpPr>
        <p:spPr/>
        <p:txBody>
          <a:bodyPr/>
          <a:lstStyle/>
          <a:p>
            <a:r>
              <a:rPr lang="he-IL" smtClean="0"/>
              <a:t>העמותה לגיימינג תחרותי בישראל</a:t>
            </a:r>
            <a:endParaRPr lang="he-IL"/>
          </a:p>
        </p:txBody>
      </p:sp>
      <p:graphicFrame>
        <p:nvGraphicFramePr>
          <p:cNvPr id="5" name="מציין מיקום תוכן 4"/>
          <p:cNvGraphicFramePr>
            <a:graphicFrameLocks noGrp="1"/>
          </p:cNvGraphicFramePr>
          <p:nvPr>
            <p:ph sz="quarter" idx="1"/>
            <p:extLst>
              <p:ext uri="{D42A27DB-BD31-4B8C-83A1-F6EECF244321}">
                <p14:modId xmlns:p14="http://schemas.microsoft.com/office/powerpoint/2010/main" val="669991948"/>
              </p:ext>
            </p:extLst>
          </p:nvPr>
        </p:nvGraphicFramePr>
        <p:xfrm>
          <a:off x="323528" y="1447800"/>
          <a:ext cx="8363272" cy="3769360"/>
        </p:xfrm>
        <a:graphic>
          <a:graphicData uri="http://schemas.openxmlformats.org/drawingml/2006/table">
            <a:tbl>
              <a:tblPr rtl="1" firstCol="1" bandRow="1">
                <a:tableStyleId>{5C22544A-7EE6-4342-B048-85BDC9FD1C3A}</a:tableStyleId>
              </a:tblPr>
              <a:tblGrid>
                <a:gridCol w="2128368"/>
                <a:gridCol w="6234904"/>
              </a:tblGrid>
              <a:tr h="370840">
                <a:tc>
                  <a:txBody>
                    <a:bodyPr/>
                    <a:lstStyle/>
                    <a:p>
                      <a:pPr rtl="1"/>
                      <a:r>
                        <a:rPr lang="he-IL" dirty="0" smtClean="0"/>
                        <a:t>כותרת</a:t>
                      </a:r>
                      <a:endParaRPr lang="he-IL" dirty="0"/>
                    </a:p>
                  </a:txBody>
                  <a:tcPr/>
                </a:tc>
                <a:tc>
                  <a:txBody>
                    <a:bodyPr/>
                    <a:lstStyle/>
                    <a:p>
                      <a:pPr rtl="1"/>
                      <a:r>
                        <a:rPr lang="he-IL" dirty="0" smtClean="0"/>
                        <a:t>אליפות ישראל </a:t>
                      </a:r>
                      <a:r>
                        <a:rPr lang="en-US" dirty="0" smtClean="0"/>
                        <a:t>League of Legends</a:t>
                      </a:r>
                      <a:r>
                        <a:rPr lang="he-IL" dirty="0" smtClean="0"/>
                        <a:t> 2014</a:t>
                      </a:r>
                      <a:endParaRPr lang="he-IL" dirty="0"/>
                    </a:p>
                  </a:txBody>
                  <a:tcPr/>
                </a:tc>
              </a:tr>
              <a:tr h="370840">
                <a:tc>
                  <a:txBody>
                    <a:bodyPr/>
                    <a:lstStyle/>
                    <a:p>
                      <a:pPr rtl="1"/>
                      <a:r>
                        <a:rPr lang="he-IL" dirty="0" smtClean="0"/>
                        <a:t>תקופה</a:t>
                      </a:r>
                      <a:endParaRPr lang="he-IL" dirty="0"/>
                    </a:p>
                  </a:txBody>
                  <a:tcPr/>
                </a:tc>
                <a:tc>
                  <a:txBody>
                    <a:bodyPr/>
                    <a:lstStyle/>
                    <a:p>
                      <a:pPr rtl="1"/>
                      <a:r>
                        <a:rPr lang="he-IL" dirty="0" smtClean="0"/>
                        <a:t>אוגוסט 2014</a:t>
                      </a:r>
                      <a:endParaRPr lang="he-IL" dirty="0"/>
                    </a:p>
                  </a:txBody>
                  <a:tcPr/>
                </a:tc>
              </a:tr>
              <a:tr h="370840">
                <a:tc>
                  <a:txBody>
                    <a:bodyPr/>
                    <a:lstStyle/>
                    <a:p>
                      <a:pPr rtl="1"/>
                      <a:r>
                        <a:rPr lang="he-IL" dirty="0" smtClean="0"/>
                        <a:t>מיקום</a:t>
                      </a:r>
                      <a:endParaRPr lang="he-IL" dirty="0"/>
                    </a:p>
                  </a:txBody>
                  <a:tcPr/>
                </a:tc>
                <a:tc>
                  <a:txBody>
                    <a:bodyPr/>
                    <a:lstStyle/>
                    <a:p>
                      <a:pPr rtl="1"/>
                      <a:r>
                        <a:rPr lang="he-IL" dirty="0" smtClean="0"/>
                        <a:t>היכל התרבות ראשון לציון</a:t>
                      </a:r>
                      <a:endParaRPr lang="he-IL" dirty="0"/>
                    </a:p>
                  </a:txBody>
                  <a:tcPr/>
                </a:tc>
              </a:tr>
              <a:tr h="370840">
                <a:tc>
                  <a:txBody>
                    <a:bodyPr/>
                    <a:lstStyle/>
                    <a:p>
                      <a:pPr rtl="1"/>
                      <a:r>
                        <a:rPr lang="he-IL" dirty="0" smtClean="0"/>
                        <a:t>אנשי</a:t>
                      </a:r>
                      <a:r>
                        <a:rPr lang="he-IL" baseline="0" dirty="0" smtClean="0"/>
                        <a:t> מפתח</a:t>
                      </a:r>
                      <a:endParaRPr lang="he-IL" dirty="0"/>
                    </a:p>
                  </a:txBody>
                  <a:tcPr/>
                </a:tc>
                <a:tc>
                  <a:txBody>
                    <a:bodyPr/>
                    <a:lstStyle/>
                    <a:p>
                      <a:pPr rtl="1"/>
                      <a:r>
                        <a:rPr lang="he-IL" baseline="0" dirty="0" smtClean="0"/>
                        <a:t>עידו ברוש</a:t>
                      </a:r>
                    </a:p>
                  </a:txBody>
                  <a:tcPr/>
                </a:tc>
              </a:tr>
              <a:tr h="370840">
                <a:tc>
                  <a:txBody>
                    <a:bodyPr/>
                    <a:lstStyle/>
                    <a:p>
                      <a:pPr rtl="1"/>
                      <a:r>
                        <a:rPr lang="he-IL" dirty="0" smtClean="0"/>
                        <a:t>פרטים</a:t>
                      </a:r>
                      <a:endParaRPr lang="he-IL" dirty="0"/>
                    </a:p>
                  </a:txBody>
                  <a:tcPr/>
                </a:tc>
                <a:tc>
                  <a:txBody>
                    <a:bodyPr/>
                    <a:lstStyle/>
                    <a:p>
                      <a:pPr marL="285750" indent="-285750" rtl="1">
                        <a:buFontTx/>
                        <a:buChar char="-"/>
                      </a:pPr>
                      <a:r>
                        <a:rPr lang="he-IL" sz="1600" baseline="0" dirty="0" smtClean="0"/>
                        <a:t>באוגוסט 2014 התקיים האירוע הפרטי "אליפות ישראל </a:t>
                      </a:r>
                      <a:r>
                        <a:rPr lang="he-IL" sz="1600" baseline="0" dirty="0" err="1" smtClean="0"/>
                        <a:t>בליג</a:t>
                      </a:r>
                      <a:r>
                        <a:rPr lang="he-IL" sz="1600" baseline="0" dirty="0" smtClean="0"/>
                        <a:t> אוף </a:t>
                      </a:r>
                      <a:r>
                        <a:rPr lang="he-IL" sz="1600" baseline="0" dirty="0" err="1" smtClean="0"/>
                        <a:t>לג'נדס</a:t>
                      </a:r>
                      <a:r>
                        <a:rPr lang="he-IL" sz="1600" baseline="0" dirty="0" smtClean="0"/>
                        <a:t> 2014" ע"י </a:t>
                      </a:r>
                      <a:r>
                        <a:rPr lang="en-US" sz="1600" baseline="0" dirty="0" smtClean="0"/>
                        <a:t>LoL Israel</a:t>
                      </a:r>
                      <a:r>
                        <a:rPr lang="he-IL" sz="1600" baseline="0" dirty="0" smtClean="0"/>
                        <a:t>.</a:t>
                      </a:r>
                    </a:p>
                    <a:p>
                      <a:pPr marL="285750" indent="-285750" rtl="1">
                        <a:buFontTx/>
                        <a:buChar char="-"/>
                      </a:pPr>
                      <a:r>
                        <a:rPr lang="he-IL" sz="1600" baseline="0" dirty="0" smtClean="0"/>
                        <a:t>העמותה לגיימינג תחרותי לקחה חלק כשותפה להפקת אירוע, וסייעה בכתיבת תקנות וחוקים, הדרכת שופטים, וקידום ענף הספורט האלקטרוני בקרב משתתפי התחרות והמבקרים באירוע.</a:t>
                      </a:r>
                    </a:p>
                    <a:p>
                      <a:pPr marL="285750" indent="-285750" rtl="1">
                        <a:buFontTx/>
                        <a:buChar char="-"/>
                      </a:pPr>
                      <a:r>
                        <a:rPr lang="he-IL" sz="1600" baseline="0" dirty="0" smtClean="0"/>
                        <a:t>האירוע הוא אירוע הגיימינג התחרותי היחידי שהתקיים בין 2012 ו-2014, ונחשב לאירוע הגיימינג הגדול ביותר בשנת 2014.</a:t>
                      </a:r>
                    </a:p>
                    <a:p>
                      <a:pPr marL="285750" indent="-285750" rtl="1">
                        <a:buFontTx/>
                        <a:buChar char="-"/>
                      </a:pPr>
                      <a:r>
                        <a:rPr lang="he-IL" sz="1600" baseline="0" dirty="0" smtClean="0"/>
                        <a:t>בסיום האליפות חולקו תעודות ניצחון לקבוצה האלופה חתומות ע"י יו"ר העמותה לגיימינג תחרותי ניצן דיקשטיין ומפיק האירוע עידו ברוש.</a:t>
                      </a:r>
                    </a:p>
                  </a:txBody>
                  <a:tcPr/>
                </a:tc>
              </a:tr>
            </a:tbl>
          </a:graphicData>
        </a:graphic>
      </p:graphicFrame>
    </p:spTree>
    <p:extLst>
      <p:ext uri="{BB962C8B-B14F-4D97-AF65-F5344CB8AC3E}">
        <p14:creationId xmlns:p14="http://schemas.microsoft.com/office/powerpoint/2010/main" val="1999444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dirty="0" smtClean="0"/>
              <a:t>אליפות העולם בספורט אלקטרוני 2014 (באקו)</a:t>
            </a:r>
            <a:endParaRPr lang="he-IL" dirty="0"/>
          </a:p>
        </p:txBody>
      </p:sp>
      <p:sp>
        <p:nvSpPr>
          <p:cNvPr id="3" name="מציין מיקום של כותרת תחתונה 2"/>
          <p:cNvSpPr>
            <a:spLocks noGrp="1"/>
          </p:cNvSpPr>
          <p:nvPr>
            <p:ph type="ftr" sz="quarter" idx="11"/>
          </p:nvPr>
        </p:nvSpPr>
        <p:spPr/>
        <p:txBody>
          <a:bodyPr/>
          <a:lstStyle/>
          <a:p>
            <a:r>
              <a:rPr lang="he-IL" smtClean="0"/>
              <a:t>העמותה לגיימינג תחרותי בישראל</a:t>
            </a:r>
            <a:endParaRPr lang="he-IL"/>
          </a:p>
        </p:txBody>
      </p:sp>
      <p:graphicFrame>
        <p:nvGraphicFramePr>
          <p:cNvPr id="6" name="מציין מיקום תוכן 4"/>
          <p:cNvGraphicFramePr>
            <a:graphicFrameLocks noGrp="1"/>
          </p:cNvGraphicFramePr>
          <p:nvPr>
            <p:ph sz="quarter" idx="1"/>
            <p:extLst>
              <p:ext uri="{D42A27DB-BD31-4B8C-83A1-F6EECF244321}">
                <p14:modId xmlns:p14="http://schemas.microsoft.com/office/powerpoint/2010/main" val="4228998905"/>
              </p:ext>
            </p:extLst>
          </p:nvPr>
        </p:nvGraphicFramePr>
        <p:xfrm>
          <a:off x="323528" y="1447800"/>
          <a:ext cx="8363272" cy="4526280"/>
        </p:xfrm>
        <a:graphic>
          <a:graphicData uri="http://schemas.openxmlformats.org/drawingml/2006/table">
            <a:tbl>
              <a:tblPr rtl="1" firstCol="1" bandRow="1">
                <a:tableStyleId>{5C22544A-7EE6-4342-B048-85BDC9FD1C3A}</a:tableStyleId>
              </a:tblPr>
              <a:tblGrid>
                <a:gridCol w="2128368"/>
                <a:gridCol w="6234904"/>
              </a:tblGrid>
              <a:tr h="370840">
                <a:tc>
                  <a:txBody>
                    <a:bodyPr/>
                    <a:lstStyle/>
                    <a:p>
                      <a:pPr rtl="1"/>
                      <a:r>
                        <a:rPr lang="he-IL" dirty="0" smtClean="0"/>
                        <a:t>כותרת</a:t>
                      </a:r>
                      <a:endParaRPr lang="he-IL" dirty="0"/>
                    </a:p>
                  </a:txBody>
                  <a:tcPr/>
                </a:tc>
                <a:tc>
                  <a:txBody>
                    <a:bodyPr/>
                    <a:lstStyle/>
                    <a:p>
                      <a:pPr rtl="1"/>
                      <a:r>
                        <a:rPr lang="he-IL" dirty="0" smtClean="0"/>
                        <a:t>אליפות העולם בספורט אלקטרוני 2014 (באקו)</a:t>
                      </a:r>
                      <a:endParaRPr lang="he-IL" dirty="0"/>
                    </a:p>
                  </a:txBody>
                  <a:tcPr/>
                </a:tc>
              </a:tr>
              <a:tr h="370840">
                <a:tc>
                  <a:txBody>
                    <a:bodyPr/>
                    <a:lstStyle/>
                    <a:p>
                      <a:pPr rtl="1"/>
                      <a:r>
                        <a:rPr lang="he-IL" dirty="0" smtClean="0"/>
                        <a:t>תקופה</a:t>
                      </a:r>
                      <a:endParaRPr lang="he-IL" dirty="0"/>
                    </a:p>
                  </a:txBody>
                  <a:tcPr/>
                </a:tc>
                <a:tc>
                  <a:txBody>
                    <a:bodyPr/>
                    <a:lstStyle/>
                    <a:p>
                      <a:pPr rtl="1"/>
                      <a:r>
                        <a:rPr lang="he-IL" dirty="0" smtClean="0"/>
                        <a:t>נובמבר 2014</a:t>
                      </a:r>
                      <a:endParaRPr lang="he-IL" dirty="0"/>
                    </a:p>
                  </a:txBody>
                  <a:tcPr/>
                </a:tc>
              </a:tr>
              <a:tr h="370840">
                <a:tc>
                  <a:txBody>
                    <a:bodyPr/>
                    <a:lstStyle/>
                    <a:p>
                      <a:pPr rtl="1"/>
                      <a:r>
                        <a:rPr lang="he-IL" dirty="0" smtClean="0"/>
                        <a:t>מיקום</a:t>
                      </a:r>
                      <a:endParaRPr lang="he-IL" dirty="0"/>
                    </a:p>
                  </a:txBody>
                  <a:tcPr/>
                </a:tc>
                <a:tc>
                  <a:txBody>
                    <a:bodyPr/>
                    <a:lstStyle/>
                    <a:p>
                      <a:pPr rtl="1"/>
                      <a:r>
                        <a:rPr lang="he-IL" dirty="0" smtClean="0"/>
                        <a:t>אולם</a:t>
                      </a:r>
                      <a:r>
                        <a:rPr lang="he-IL" baseline="0" dirty="0" smtClean="0"/>
                        <a:t> הקריסטל, באקו, אזרבייג'ן</a:t>
                      </a:r>
                      <a:endParaRPr lang="he-IL" dirty="0"/>
                    </a:p>
                  </a:txBody>
                  <a:tcPr/>
                </a:tc>
              </a:tr>
              <a:tr h="370840">
                <a:tc>
                  <a:txBody>
                    <a:bodyPr/>
                    <a:lstStyle/>
                    <a:p>
                      <a:pPr rtl="1"/>
                      <a:r>
                        <a:rPr lang="he-IL" dirty="0" smtClean="0"/>
                        <a:t>משתתפי המשלחת</a:t>
                      </a:r>
                      <a:endParaRPr lang="he-IL" dirty="0"/>
                    </a:p>
                  </a:txBody>
                  <a:tcPr/>
                </a:tc>
                <a:tc>
                  <a:txBody>
                    <a:bodyPr/>
                    <a:lstStyle/>
                    <a:p>
                      <a:pPr rtl="1"/>
                      <a:r>
                        <a:rPr lang="he-IL" baseline="0" dirty="0" smtClean="0"/>
                        <a:t>עידו ברוש (נציג העמותה), ניר </a:t>
                      </a:r>
                      <a:r>
                        <a:rPr lang="he-IL" baseline="0" dirty="0" err="1" smtClean="0"/>
                        <a:t>סאמורה</a:t>
                      </a:r>
                      <a:r>
                        <a:rPr lang="he-IL" baseline="0" dirty="0" smtClean="0"/>
                        <a:t> (מדיה), בן סבן (שחקן </a:t>
                      </a:r>
                      <a:r>
                        <a:rPr lang="en-US" baseline="0" dirty="0" smtClean="0"/>
                        <a:t>Hearthstone</a:t>
                      </a:r>
                      <a:r>
                        <a:rPr lang="he-IL" baseline="0" dirty="0" smtClean="0"/>
                        <a:t>), הלל </a:t>
                      </a:r>
                      <a:r>
                        <a:rPr lang="he-IL" baseline="0" dirty="0" err="1" smtClean="0"/>
                        <a:t>מוסנזון</a:t>
                      </a:r>
                      <a:r>
                        <a:rPr lang="he-IL" baseline="0" dirty="0" smtClean="0"/>
                        <a:t> (שחקן </a:t>
                      </a:r>
                      <a:r>
                        <a:rPr lang="en-US" baseline="0" dirty="0" smtClean="0"/>
                        <a:t>StarCraft II</a:t>
                      </a:r>
                      <a:r>
                        <a:rPr lang="he-IL" baseline="0" dirty="0" smtClean="0"/>
                        <a:t>)</a:t>
                      </a:r>
                    </a:p>
                  </a:txBody>
                  <a:tcPr/>
                </a:tc>
              </a:tr>
              <a:tr h="370840">
                <a:tc>
                  <a:txBody>
                    <a:bodyPr/>
                    <a:lstStyle/>
                    <a:p>
                      <a:pPr rtl="1"/>
                      <a:r>
                        <a:rPr lang="he-IL" dirty="0" smtClean="0"/>
                        <a:t>פרטים</a:t>
                      </a:r>
                      <a:endParaRPr lang="he-IL" dirty="0"/>
                    </a:p>
                  </a:txBody>
                  <a:tcPr/>
                </a:tc>
                <a:tc>
                  <a:txBody>
                    <a:bodyPr/>
                    <a:lstStyle/>
                    <a:p>
                      <a:pPr marL="285750" indent="-285750" rtl="1">
                        <a:buFontTx/>
                        <a:buChar char="-"/>
                      </a:pPr>
                      <a:r>
                        <a:rPr lang="he-IL" sz="1600" baseline="0" dirty="0" smtClean="0"/>
                        <a:t>אליפות העולם השישית בספורט אלקטרוני המתקיימת מדי שנה ע"י הפדרציה הבינלאומית לספורט אלקטרוני (</a:t>
                      </a:r>
                      <a:r>
                        <a:rPr lang="en-US" sz="1600" baseline="0" dirty="0" smtClean="0"/>
                        <a:t>IeSF</a:t>
                      </a:r>
                      <a:r>
                        <a:rPr lang="he-IL" sz="1600" baseline="0" dirty="0" smtClean="0"/>
                        <a:t>) התקיימה בבירת אזרבייג'ן, באקו.</a:t>
                      </a:r>
                    </a:p>
                    <a:p>
                      <a:pPr marL="285750" indent="-285750" rtl="1">
                        <a:buFontTx/>
                        <a:buChar char="-"/>
                      </a:pPr>
                      <a:r>
                        <a:rPr lang="he-IL" sz="1600" baseline="0" dirty="0" smtClean="0"/>
                        <a:t>כבכל שנה, שולחת העמותה לגיימינג תחרותי שחקנים לאליפות.</a:t>
                      </a:r>
                    </a:p>
                    <a:p>
                      <a:pPr marL="742950" lvl="1" indent="-285750" rtl="1">
                        <a:buFontTx/>
                        <a:buChar char="-"/>
                      </a:pPr>
                      <a:r>
                        <a:rPr lang="he-IL" sz="1600" baseline="0" dirty="0" smtClean="0"/>
                        <a:t>בכותר </a:t>
                      </a:r>
                      <a:r>
                        <a:rPr lang="en-US" sz="1600" baseline="0" dirty="0" smtClean="0"/>
                        <a:t>Hearthstone</a:t>
                      </a:r>
                      <a:r>
                        <a:rPr lang="he-IL" sz="1600" baseline="0" dirty="0" smtClean="0"/>
                        <a:t> נשלח בן סבן שזכה במוקדמות שנערכו בישראל ע"י גיא חזן ושמר שפירא מקהילת </a:t>
                      </a:r>
                      <a:r>
                        <a:rPr lang="he-IL" sz="1600" baseline="0" dirty="0" err="1" smtClean="0"/>
                        <a:t>הארת'סטון</a:t>
                      </a:r>
                      <a:r>
                        <a:rPr lang="he-IL" sz="1600" baseline="0" dirty="0" smtClean="0"/>
                        <a:t> ישראל.</a:t>
                      </a:r>
                    </a:p>
                    <a:p>
                      <a:pPr marL="742950" lvl="1" indent="-285750" rtl="1">
                        <a:buFontTx/>
                        <a:buChar char="-"/>
                      </a:pPr>
                      <a:r>
                        <a:rPr lang="he-IL" sz="1600" baseline="0" dirty="0" smtClean="0"/>
                        <a:t>בכותר </a:t>
                      </a:r>
                      <a:r>
                        <a:rPr lang="en-US" sz="1600" baseline="0" dirty="0" smtClean="0"/>
                        <a:t>StarCraft II</a:t>
                      </a:r>
                      <a:r>
                        <a:rPr lang="he-IL" sz="1600" baseline="0" dirty="0" smtClean="0"/>
                        <a:t> נשלח הלל </a:t>
                      </a:r>
                      <a:r>
                        <a:rPr lang="he-IL" sz="1600" baseline="0" dirty="0" err="1" smtClean="0"/>
                        <a:t>מוסנזון</a:t>
                      </a:r>
                      <a:r>
                        <a:rPr lang="he-IL" sz="1600" baseline="0" dirty="0" smtClean="0"/>
                        <a:t> שזכה במוקדמות שנערכו בישראל ע"י ליאור חיים מאתר </a:t>
                      </a:r>
                      <a:r>
                        <a:rPr lang="en-US" sz="1600" baseline="0" dirty="0" smtClean="0"/>
                        <a:t>2Rax</a:t>
                      </a:r>
                      <a:r>
                        <a:rPr lang="he-IL" sz="1600" baseline="0" dirty="0" smtClean="0"/>
                        <a:t>.</a:t>
                      </a:r>
                    </a:p>
                    <a:p>
                      <a:pPr marL="742950" lvl="1" indent="-285750" rtl="1">
                        <a:buFontTx/>
                        <a:buChar char="-"/>
                      </a:pPr>
                      <a:r>
                        <a:rPr lang="he-IL" sz="1600" baseline="0" dirty="0" smtClean="0"/>
                        <a:t>בכותרים </a:t>
                      </a:r>
                      <a:r>
                        <a:rPr lang="en-US" sz="1600" baseline="0" dirty="0" smtClean="0"/>
                        <a:t>DotA 2, Tekken, USFIV</a:t>
                      </a:r>
                      <a:r>
                        <a:rPr lang="he-IL" sz="1600" baseline="0" dirty="0" smtClean="0"/>
                        <a:t> לא נשלחו שחקנים כיוון שלא ניתן היה להפעיל מוקדמות בישראל למשחקים הללו.</a:t>
                      </a:r>
                    </a:p>
                    <a:p>
                      <a:pPr marL="285750" lvl="0" indent="-285750" rtl="1">
                        <a:buFontTx/>
                        <a:buChar char="-"/>
                      </a:pPr>
                      <a:r>
                        <a:rPr lang="he-IL" sz="1600" baseline="0" dirty="0" smtClean="0"/>
                        <a:t>ישראל הגיעה למקום התשיעי באליפות </a:t>
                      </a:r>
                      <a:r>
                        <a:rPr lang="en-US" sz="1600" baseline="0" dirty="0" smtClean="0"/>
                        <a:t>StarCraft II</a:t>
                      </a:r>
                      <a:r>
                        <a:rPr lang="he-IL" sz="1600" baseline="0" dirty="0" smtClean="0"/>
                        <a:t>, למקום התשיעי באליפות </a:t>
                      </a:r>
                      <a:r>
                        <a:rPr lang="en-US" sz="1600" baseline="0" dirty="0" smtClean="0"/>
                        <a:t>Hearthstone</a:t>
                      </a:r>
                      <a:r>
                        <a:rPr lang="he-IL" sz="1600" baseline="0" dirty="0" smtClean="0"/>
                        <a:t> ולמקום ה-20 בדירוג הכללי.</a:t>
                      </a:r>
                    </a:p>
                  </a:txBody>
                  <a:tcPr/>
                </a:tc>
              </a:tr>
            </a:tbl>
          </a:graphicData>
        </a:graphic>
      </p:graphicFrame>
    </p:spTree>
    <p:extLst>
      <p:ext uri="{BB962C8B-B14F-4D97-AF65-F5344CB8AC3E}">
        <p14:creationId xmlns:p14="http://schemas.microsoft.com/office/powerpoint/2010/main" val="3132533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274638"/>
            <a:ext cx="7772400" cy="634082"/>
          </a:xfrm>
        </p:spPr>
        <p:txBody>
          <a:bodyPr>
            <a:normAutofit/>
          </a:bodyPr>
          <a:lstStyle/>
          <a:p>
            <a:pPr algn="ctr"/>
            <a:r>
              <a:rPr lang="he-IL" sz="3200" dirty="0" smtClean="0"/>
              <a:t>אסיפה כללית של הפדרציה הבינ"ל לספורט אלקטרוני</a:t>
            </a:r>
            <a:endParaRPr lang="he-IL" sz="3200" dirty="0"/>
          </a:p>
        </p:txBody>
      </p:sp>
      <p:sp>
        <p:nvSpPr>
          <p:cNvPr id="3" name="מציין מיקום של כותרת תחתונה 2"/>
          <p:cNvSpPr>
            <a:spLocks noGrp="1"/>
          </p:cNvSpPr>
          <p:nvPr>
            <p:ph type="ftr" sz="quarter" idx="11"/>
          </p:nvPr>
        </p:nvSpPr>
        <p:spPr/>
        <p:txBody>
          <a:bodyPr/>
          <a:lstStyle/>
          <a:p>
            <a:r>
              <a:rPr lang="he-IL" smtClean="0"/>
              <a:t>העמותה לגיימינג תחרותי בישראל</a:t>
            </a:r>
            <a:endParaRPr lang="he-IL"/>
          </a:p>
        </p:txBody>
      </p:sp>
      <p:graphicFrame>
        <p:nvGraphicFramePr>
          <p:cNvPr id="5" name="מציין מיקום תוכן 4"/>
          <p:cNvGraphicFramePr>
            <a:graphicFrameLocks noGrp="1"/>
          </p:cNvGraphicFramePr>
          <p:nvPr>
            <p:ph sz="quarter" idx="1"/>
            <p:extLst>
              <p:ext uri="{D42A27DB-BD31-4B8C-83A1-F6EECF244321}">
                <p14:modId xmlns:p14="http://schemas.microsoft.com/office/powerpoint/2010/main" val="2519218416"/>
              </p:ext>
            </p:extLst>
          </p:nvPr>
        </p:nvGraphicFramePr>
        <p:xfrm>
          <a:off x="395536" y="908720"/>
          <a:ext cx="8363272" cy="5036396"/>
        </p:xfrm>
        <a:graphic>
          <a:graphicData uri="http://schemas.openxmlformats.org/drawingml/2006/table">
            <a:tbl>
              <a:tblPr rtl="1" firstCol="1" bandRow="1">
                <a:tableStyleId>{5C22544A-7EE6-4342-B048-85BDC9FD1C3A}</a:tableStyleId>
              </a:tblPr>
              <a:tblGrid>
                <a:gridCol w="2128368"/>
                <a:gridCol w="6234904"/>
              </a:tblGrid>
              <a:tr h="343980">
                <a:tc>
                  <a:txBody>
                    <a:bodyPr/>
                    <a:lstStyle/>
                    <a:p>
                      <a:pPr rtl="1"/>
                      <a:r>
                        <a:rPr lang="he-IL" dirty="0" smtClean="0"/>
                        <a:t>כותרת</a:t>
                      </a:r>
                      <a:endParaRPr lang="he-IL" dirty="0"/>
                    </a:p>
                  </a:txBody>
                  <a:tcPr/>
                </a:tc>
                <a:tc>
                  <a:txBody>
                    <a:bodyPr/>
                    <a:lstStyle/>
                    <a:p>
                      <a:pPr rtl="1"/>
                      <a:r>
                        <a:rPr lang="he-IL" sz="1600" dirty="0" smtClean="0"/>
                        <a:t>אסיפה כללית של הפדרציה הבינ"ל לספורט אלקטרוני (2014)</a:t>
                      </a:r>
                      <a:endParaRPr lang="he-IL" sz="1600" dirty="0"/>
                    </a:p>
                  </a:txBody>
                  <a:tcPr/>
                </a:tc>
              </a:tr>
              <a:tr h="343980">
                <a:tc>
                  <a:txBody>
                    <a:bodyPr/>
                    <a:lstStyle/>
                    <a:p>
                      <a:pPr rtl="1"/>
                      <a:r>
                        <a:rPr lang="he-IL" dirty="0" smtClean="0"/>
                        <a:t>תקופה</a:t>
                      </a:r>
                      <a:endParaRPr lang="he-IL" dirty="0"/>
                    </a:p>
                  </a:txBody>
                  <a:tcPr/>
                </a:tc>
                <a:tc>
                  <a:txBody>
                    <a:bodyPr/>
                    <a:lstStyle/>
                    <a:p>
                      <a:pPr rtl="1"/>
                      <a:r>
                        <a:rPr lang="he-IL" sz="1400" dirty="0" smtClean="0"/>
                        <a:t>נובמבר 2014</a:t>
                      </a:r>
                      <a:endParaRPr lang="he-IL" sz="1400" dirty="0"/>
                    </a:p>
                  </a:txBody>
                  <a:tcPr/>
                </a:tc>
              </a:tr>
              <a:tr h="343980">
                <a:tc>
                  <a:txBody>
                    <a:bodyPr/>
                    <a:lstStyle/>
                    <a:p>
                      <a:pPr rtl="1"/>
                      <a:r>
                        <a:rPr lang="he-IL" dirty="0" smtClean="0"/>
                        <a:t>מיקום</a:t>
                      </a:r>
                      <a:endParaRPr lang="he-IL" dirty="0"/>
                    </a:p>
                  </a:txBody>
                  <a:tcPr/>
                </a:tc>
                <a:tc>
                  <a:txBody>
                    <a:bodyPr/>
                    <a:lstStyle/>
                    <a:p>
                      <a:pPr rtl="1"/>
                      <a:r>
                        <a:rPr lang="he-IL" sz="1400" dirty="0" smtClean="0"/>
                        <a:t>מלון </a:t>
                      </a:r>
                      <a:r>
                        <a:rPr lang="he-IL" sz="1400" dirty="0" err="1" smtClean="0"/>
                        <a:t>פיירמונט</a:t>
                      </a:r>
                      <a:r>
                        <a:rPr lang="he-IL" sz="1400" dirty="0" smtClean="0"/>
                        <a:t>, מגדלי הלהבה</a:t>
                      </a:r>
                      <a:r>
                        <a:rPr lang="he-IL" sz="1400" baseline="0" dirty="0" smtClean="0"/>
                        <a:t>, באקו, אזרבייג'ן</a:t>
                      </a:r>
                      <a:endParaRPr lang="he-IL" sz="1400" dirty="0"/>
                    </a:p>
                  </a:txBody>
                  <a:tcPr/>
                </a:tc>
              </a:tr>
              <a:tr h="480630">
                <a:tc>
                  <a:txBody>
                    <a:bodyPr/>
                    <a:lstStyle/>
                    <a:p>
                      <a:pPr rtl="1"/>
                      <a:r>
                        <a:rPr lang="he-IL" dirty="0" smtClean="0"/>
                        <a:t>רקע</a:t>
                      </a:r>
                      <a:endParaRPr lang="he-IL" dirty="0"/>
                    </a:p>
                  </a:txBody>
                  <a:tcPr/>
                </a:tc>
                <a:tc>
                  <a:txBody>
                    <a:bodyPr/>
                    <a:lstStyle/>
                    <a:p>
                      <a:pPr rtl="1"/>
                      <a:r>
                        <a:rPr lang="he-IL" sz="1400" baseline="0" dirty="0" smtClean="0"/>
                        <a:t>האסיפה הכללית השנתית של </a:t>
                      </a:r>
                      <a:r>
                        <a:rPr lang="en-US" sz="1400" baseline="0" dirty="0" smtClean="0"/>
                        <a:t>IeSF</a:t>
                      </a:r>
                      <a:r>
                        <a:rPr lang="he-IL" sz="1400" baseline="0" dirty="0" smtClean="0"/>
                        <a:t> היא הגוף העליון של הפדרציה ובה יושבים נציגים של כל המדינות החברות. באסיפה מתקבלות החלטות כגון שינוי תקנון, קבלת מדינות חדשות ועוד.</a:t>
                      </a:r>
                    </a:p>
                  </a:txBody>
                  <a:tcPr/>
                </a:tc>
              </a:tr>
              <a:tr h="3420956">
                <a:tc>
                  <a:txBody>
                    <a:bodyPr/>
                    <a:lstStyle/>
                    <a:p>
                      <a:pPr rtl="1"/>
                      <a:r>
                        <a:rPr lang="he-IL" dirty="0" smtClean="0"/>
                        <a:t>פרטים</a:t>
                      </a:r>
                      <a:endParaRPr lang="he-IL" dirty="0"/>
                    </a:p>
                  </a:txBody>
                  <a:tcPr/>
                </a:tc>
                <a:tc>
                  <a:txBody>
                    <a:bodyPr/>
                    <a:lstStyle/>
                    <a:p>
                      <a:pPr marL="285750" indent="-285750" rtl="1">
                        <a:buFontTx/>
                        <a:buChar char="-"/>
                      </a:pPr>
                      <a:r>
                        <a:rPr lang="he-IL" sz="1400" baseline="0" dirty="0" smtClean="0"/>
                        <a:t>האסיפה הכללית של שנת 2014 התקיימה במלון </a:t>
                      </a:r>
                      <a:r>
                        <a:rPr lang="he-IL" sz="1400" baseline="0" dirty="0" err="1" smtClean="0"/>
                        <a:t>פיירמונט</a:t>
                      </a:r>
                      <a:r>
                        <a:rPr lang="he-IL" sz="1400" baseline="0" dirty="0" smtClean="0"/>
                        <a:t> בבאקו, אזרבייג'ן.</a:t>
                      </a:r>
                    </a:p>
                    <a:p>
                      <a:pPr marL="285750" indent="-285750" rtl="1">
                        <a:buFontTx/>
                        <a:buChar char="-"/>
                      </a:pPr>
                      <a:r>
                        <a:rPr lang="he-IL" sz="1400" baseline="0" dirty="0" smtClean="0"/>
                        <a:t>באסיפה היה קוורום של 25 מדינות (מתוך 46). את ישראל ייצג ראש המשלחת וחבר הועד עידו ברוש.</a:t>
                      </a:r>
                    </a:p>
                    <a:p>
                      <a:pPr marL="285750" indent="-285750" rtl="1">
                        <a:buFontTx/>
                        <a:buChar char="-"/>
                      </a:pPr>
                      <a:r>
                        <a:rPr lang="he-IL" sz="1400" baseline="0" dirty="0" smtClean="0"/>
                        <a:t>החלטות חשובות שהתקבלו:</a:t>
                      </a:r>
                    </a:p>
                    <a:p>
                      <a:pPr marL="742950" lvl="1" indent="-285750" rtl="1">
                        <a:buFontTx/>
                        <a:buChar char="-"/>
                      </a:pPr>
                      <a:r>
                        <a:rPr lang="he-IL" sz="1400" baseline="0" dirty="0" smtClean="0"/>
                        <a:t>נשיא הפדרציה, מר ג'ון ביון, הציג את מזכ"ל הפדרציה החדש, מר אלכס לים, לאחר שקודמו בתפקיד, מר וון </a:t>
                      </a:r>
                      <a:r>
                        <a:rPr lang="he-IL" sz="1400" baseline="0" dirty="0" err="1" smtClean="0"/>
                        <a:t>סוק</a:t>
                      </a:r>
                      <a:r>
                        <a:rPr lang="he-IL" sz="1400" baseline="0" dirty="0" smtClean="0"/>
                        <a:t> הו, פרש מהתפקיד.</a:t>
                      </a:r>
                    </a:p>
                    <a:p>
                      <a:pPr marL="742950" lvl="1" indent="-285750" rtl="1">
                        <a:buFontTx/>
                        <a:buChar char="-"/>
                      </a:pPr>
                      <a:r>
                        <a:rPr lang="he-IL" sz="1400" baseline="0" dirty="0" smtClean="0"/>
                        <a:t>איחוד </a:t>
                      </a:r>
                      <a:r>
                        <a:rPr lang="he-IL" sz="1400" baseline="0" dirty="0" err="1" smtClean="0"/>
                        <a:t>האמיריות</a:t>
                      </a:r>
                      <a:r>
                        <a:rPr lang="he-IL" sz="1400" baseline="0" dirty="0" smtClean="0"/>
                        <a:t> הערביות התקבלה לפדרציה בהסכמה כללית (ישראל הצביעה בעד)</a:t>
                      </a:r>
                    </a:p>
                    <a:p>
                      <a:pPr marL="742950" lvl="1" indent="-285750" rtl="1">
                        <a:buFontTx/>
                        <a:buChar char="-"/>
                      </a:pPr>
                      <a:r>
                        <a:rPr lang="he-IL" sz="1400" baseline="0" dirty="0" smtClean="0"/>
                        <a:t>נוסח חדש לתקנון הפדרציה, העושה שינויים מהותיים, שהוגש ע"י חבר הדירקטוריון ומזכ"ל התאחדות משחקי המחשבה של דרום אפריקה, מר קולין </a:t>
                      </a:r>
                      <a:r>
                        <a:rPr lang="he-IL" sz="1400" baseline="0" dirty="0" err="1" smtClean="0"/>
                        <a:t>וובסטר</a:t>
                      </a:r>
                      <a:r>
                        <a:rPr lang="he-IL" sz="1400" baseline="0" dirty="0" smtClean="0"/>
                        <a:t>, התקבל בהסכמה כללית (ישראל הצביעה בעד)</a:t>
                      </a:r>
                    </a:p>
                    <a:p>
                      <a:pPr marL="742950" lvl="1" indent="-285750" rtl="1">
                        <a:buFontTx/>
                        <a:buChar char="-"/>
                      </a:pPr>
                      <a:r>
                        <a:rPr lang="he-IL" sz="1400" baseline="0" dirty="0" smtClean="0"/>
                        <a:t>בהסכמה כללית (ישראל הצביעה בעד), חברותן של המדינות הבאות הושהתה: בנגלדש, ברזיל, סרי-לנקה, קזחסטן, אוקראינה, הודו, ספרד, סינגפור, האיים המלדיביים</a:t>
                      </a:r>
                    </a:p>
                    <a:p>
                      <a:pPr marL="742950" lvl="1" indent="-285750" rtl="1">
                        <a:buFontTx/>
                        <a:buChar char="-"/>
                      </a:pPr>
                      <a:r>
                        <a:rPr lang="he-IL" sz="1400" baseline="0" dirty="0" smtClean="0"/>
                        <a:t>בהסכמה כללית (ישראל הצביעה בעד), מקסיקו הודחה מהפדרציה</a:t>
                      </a:r>
                    </a:p>
                    <a:p>
                      <a:pPr marL="742950" lvl="1" indent="-285750" rtl="1">
                        <a:buFontTx/>
                        <a:buChar char="-"/>
                      </a:pPr>
                      <a:r>
                        <a:rPr lang="he-IL" sz="1400" baseline="0" dirty="0" smtClean="0"/>
                        <a:t>בהסכמה כללית (ישראל הצביעה בעד), חברותן של המדינות הבאות בוטלה בעקבות מכתב רשמי לביטול חברות בפדרציה: בולגריה, צרפת</a:t>
                      </a:r>
                      <a:r>
                        <a:rPr lang="he-IL" sz="1400" baseline="0" smtClean="0"/>
                        <a:t>, טורקיה</a:t>
                      </a:r>
                      <a:endParaRPr lang="he-IL" sz="1400" baseline="0" dirty="0" smtClean="0"/>
                    </a:p>
                  </a:txBody>
                  <a:tcPr/>
                </a:tc>
              </a:tr>
            </a:tbl>
          </a:graphicData>
        </a:graphic>
      </p:graphicFrame>
    </p:spTree>
    <p:extLst>
      <p:ext uri="{BB962C8B-B14F-4D97-AF65-F5344CB8AC3E}">
        <p14:creationId xmlns:p14="http://schemas.microsoft.com/office/powerpoint/2010/main" val="2848433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יושר">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יושר">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יושר">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59</TotalTime>
  <Words>842</Words>
  <Application>Microsoft Office PowerPoint</Application>
  <PresentationFormat>‫הצגה על המסך (4:3)</PresentationFormat>
  <Paragraphs>96</Paragraphs>
  <Slides>8</Slides>
  <Notes>2</Notes>
  <HiddenSlides>0</HiddenSlides>
  <MMClips>0</MMClips>
  <ScaleCrop>false</ScaleCrop>
  <HeadingPairs>
    <vt:vector size="4" baseType="variant">
      <vt:variant>
        <vt:lpstr>ערכת נושא</vt:lpstr>
      </vt:variant>
      <vt:variant>
        <vt:i4>1</vt:i4>
      </vt:variant>
      <vt:variant>
        <vt:lpstr>כותרות שקופיות</vt:lpstr>
      </vt:variant>
      <vt:variant>
        <vt:i4>8</vt:i4>
      </vt:variant>
    </vt:vector>
  </HeadingPairs>
  <TitlesOfParts>
    <vt:vector size="9" baseType="lpstr">
      <vt:lpstr>יושר</vt:lpstr>
      <vt:lpstr>דו"ח פעילות לשנת 2014</vt:lpstr>
      <vt:lpstr>הקדמה</vt:lpstr>
      <vt:lpstr>ניסיון קידום ענף הספורט האלקטרוני מול מנהל הספורט</vt:lpstr>
      <vt:lpstr>המלצת כותרים לאליפות העולם בספורט אלקטרוני 2014</vt:lpstr>
      <vt:lpstr>פתיחת חשבון בנק ותחילת התנהלות כספית</vt:lpstr>
      <vt:lpstr>אליפות ישראל League of Legends 2014</vt:lpstr>
      <vt:lpstr>אליפות העולם בספורט אלקטרוני 2014 (באקו)</vt:lpstr>
      <vt:lpstr>אסיפה כללית של הפדרציה הבינ"ל לספורט אלקטרוני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דו"ח פעילות לשנת 2014</dc:title>
  <dc:creator>Winzard 7</dc:creator>
  <cp:lastModifiedBy>Winzard 7</cp:lastModifiedBy>
  <cp:revision>15</cp:revision>
  <dcterms:created xsi:type="dcterms:W3CDTF">2014-12-30T22:26:31Z</dcterms:created>
  <dcterms:modified xsi:type="dcterms:W3CDTF">2015-01-03T11:53:16Z</dcterms:modified>
</cp:coreProperties>
</file>